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1"/>
  </p:notesMasterIdLst>
  <p:handoutMasterIdLst>
    <p:handoutMasterId r:id="rId32"/>
  </p:handoutMasterIdLst>
  <p:sldIdLst>
    <p:sldId id="256" r:id="rId5"/>
    <p:sldId id="271" r:id="rId6"/>
    <p:sldId id="283" r:id="rId7"/>
    <p:sldId id="272" r:id="rId8"/>
    <p:sldId id="284" r:id="rId9"/>
    <p:sldId id="274" r:id="rId10"/>
    <p:sldId id="273" r:id="rId11"/>
    <p:sldId id="276" r:id="rId12"/>
    <p:sldId id="275" r:id="rId13"/>
    <p:sldId id="286" r:id="rId14"/>
    <p:sldId id="279" r:id="rId15"/>
    <p:sldId id="281" r:id="rId16"/>
    <p:sldId id="280" r:id="rId17"/>
    <p:sldId id="285" r:id="rId18"/>
    <p:sldId id="282" r:id="rId19"/>
    <p:sldId id="295" r:id="rId20"/>
    <p:sldId id="288" r:id="rId21"/>
    <p:sldId id="293" r:id="rId22"/>
    <p:sldId id="289" r:id="rId23"/>
    <p:sldId id="294" r:id="rId24"/>
    <p:sldId id="292" r:id="rId25"/>
    <p:sldId id="291" r:id="rId26"/>
    <p:sldId id="296" r:id="rId27"/>
    <p:sldId id="290" r:id="rId28"/>
    <p:sldId id="278" r:id="rId29"/>
    <p:sldId id="270" r:id="rId30"/>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E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BEE215-8C4F-B35F-532D-B3EF6C39AC4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L"/>
              <a:t>#</a:t>
            </a:r>
          </a:p>
        </p:txBody>
      </p:sp>
      <p:sp>
        <p:nvSpPr>
          <p:cNvPr id="3" name="Date Placeholder 2">
            <a:extLst>
              <a:ext uri="{FF2B5EF4-FFF2-40B4-BE49-F238E27FC236}">
                <a16:creationId xmlns:a16="http://schemas.microsoft.com/office/drawing/2014/main" id="{4E62C1D2-43F2-E4FA-BD6C-966F3A9E87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A9AA90-FA39-CE4F-96B7-EB280B0B3DA1}" type="datetimeFigureOut">
              <a:rPr lang="en-IL" smtClean="0"/>
              <a:t>01/23/2024</a:t>
            </a:fld>
            <a:endParaRPr lang="en-IL"/>
          </a:p>
        </p:txBody>
      </p:sp>
      <p:sp>
        <p:nvSpPr>
          <p:cNvPr id="4" name="Footer Placeholder 3">
            <a:extLst>
              <a:ext uri="{FF2B5EF4-FFF2-40B4-BE49-F238E27FC236}">
                <a16:creationId xmlns:a16="http://schemas.microsoft.com/office/drawing/2014/main" id="{E0631148-20EE-25DA-C1C7-DA72946480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5" name="Slide Number Placeholder 4">
            <a:extLst>
              <a:ext uri="{FF2B5EF4-FFF2-40B4-BE49-F238E27FC236}">
                <a16:creationId xmlns:a16="http://schemas.microsoft.com/office/drawing/2014/main" id="{723492D6-B6D9-716F-887E-C5A5B42649B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FF3A0D9-11AB-C84A-868E-85F4A92E0B89}" type="slidenum">
              <a:rPr lang="en-IL" smtClean="0"/>
              <a:t>‹#›</a:t>
            </a:fld>
            <a:endParaRPr lang="en-IL"/>
          </a:p>
        </p:txBody>
      </p:sp>
    </p:spTree>
    <p:extLst>
      <p:ext uri="{BB962C8B-B14F-4D97-AF65-F5344CB8AC3E}">
        <p14:creationId xmlns:p14="http://schemas.microsoft.com/office/powerpoint/2010/main" val="81006761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a:t>#</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3382CB-B0D5-4BAF-9CC9-9C5B60D24B7B}"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0E9B3B-99AA-470C-BF4F-9F35B3E20609}" type="slidenum">
              <a:rPr lang="en-US" smtClean="0"/>
              <a:t>‹#›</a:t>
            </a:fld>
            <a:endParaRPr lang="en-US"/>
          </a:p>
        </p:txBody>
      </p:sp>
    </p:spTree>
    <p:extLst>
      <p:ext uri="{BB962C8B-B14F-4D97-AF65-F5344CB8AC3E}">
        <p14:creationId xmlns:p14="http://schemas.microsoft.com/office/powerpoint/2010/main" val="335445812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a:t>
            </a:r>
          </a:p>
        </p:txBody>
      </p:sp>
      <p:sp>
        <p:nvSpPr>
          <p:cNvPr id="5" name="Slide Number Placeholder 4"/>
          <p:cNvSpPr>
            <a:spLocks noGrp="1"/>
          </p:cNvSpPr>
          <p:nvPr>
            <p:ph type="sldNum" sz="quarter" idx="5"/>
          </p:nvPr>
        </p:nvSpPr>
        <p:spPr/>
        <p:txBody>
          <a:bodyPr/>
          <a:lstStyle/>
          <a:p>
            <a:fld id="{F60E9B3B-99AA-470C-BF4F-9F35B3E20609}" type="slidenum">
              <a:rPr lang="en-US" smtClean="0"/>
              <a:t>20</a:t>
            </a:fld>
            <a:endParaRPr lang="en-US"/>
          </a:p>
        </p:txBody>
      </p:sp>
    </p:spTree>
    <p:extLst>
      <p:ext uri="{BB962C8B-B14F-4D97-AF65-F5344CB8AC3E}">
        <p14:creationId xmlns:p14="http://schemas.microsoft.com/office/powerpoint/2010/main" val="6293786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and Pictur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17476FBE-00FA-4D48-8F4B-FBD02A22DEBC}"/>
              </a:ext>
            </a:extLst>
          </p:cNvPr>
          <p:cNvSpPr>
            <a:spLocks noGrp="1"/>
          </p:cNvSpPr>
          <p:nvPr>
            <p:ph type="body" sz="half" idx="2" hasCustomPrompt="1"/>
          </p:nvPr>
        </p:nvSpPr>
        <p:spPr>
          <a:xfrm>
            <a:off x="534750" y="3951581"/>
            <a:ext cx="5219504" cy="442764"/>
          </a:xfrm>
          <a:prstGeom prst="rect">
            <a:avLst/>
          </a:prstGeom>
        </p:spPr>
        <p:txBody>
          <a:bodyPr anchor="ctr">
            <a:noAutofit/>
          </a:bodyPr>
          <a:lstStyle>
            <a:lvl1pPr marL="0" indent="0" algn="ctr">
              <a:buNone/>
              <a:defRPr sz="2400" b="0" i="0">
                <a:solidFill>
                  <a:srgbClr val="00ACEF"/>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11" name="Picture 10">
            <a:extLst>
              <a:ext uri="{FF2B5EF4-FFF2-40B4-BE49-F238E27FC236}">
                <a16:creationId xmlns:a16="http://schemas.microsoft.com/office/drawing/2014/main" id="{FEAE8D54-EDA4-4524-814F-EFC1D0CB8D19}"/>
              </a:ext>
            </a:extLst>
          </p:cNvPr>
          <p:cNvPicPr>
            <a:picLocks noChangeAspect="1"/>
          </p:cNvPicPr>
          <p:nvPr userDrawn="1"/>
        </p:nvPicPr>
        <p:blipFill rotWithShape="1">
          <a:blip r:embed="rId2"/>
          <a:srcRect l="50000" b="-92"/>
          <a:stretch/>
        </p:blipFill>
        <p:spPr>
          <a:xfrm>
            <a:off x="0" y="335726"/>
            <a:ext cx="536494" cy="1073974"/>
          </a:xfrm>
          <a:prstGeom prst="rect">
            <a:avLst/>
          </a:prstGeom>
        </p:spPr>
      </p:pic>
      <p:sp>
        <p:nvSpPr>
          <p:cNvPr id="8" name="Picture Placeholder 2">
            <a:extLst>
              <a:ext uri="{FF2B5EF4-FFF2-40B4-BE49-F238E27FC236}">
                <a16:creationId xmlns:a16="http://schemas.microsoft.com/office/drawing/2014/main" id="{D74E4302-FF31-4DCA-98D2-EFD3144D1F74}"/>
              </a:ext>
            </a:extLst>
          </p:cNvPr>
          <p:cNvSpPr>
            <a:spLocks noGrp="1"/>
          </p:cNvSpPr>
          <p:nvPr>
            <p:ph type="pic" idx="1"/>
          </p:nvPr>
        </p:nvSpPr>
        <p:spPr>
          <a:xfrm>
            <a:off x="6437746" y="959869"/>
            <a:ext cx="5015345" cy="4938262"/>
          </a:xfrm>
          <a:prstGeom prst="rect">
            <a:avLst/>
          </a:prstGeom>
          <a:ln w="28575">
            <a:solidFill>
              <a:srgbClr val="00AEEF"/>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L"/>
          </a:p>
        </p:txBody>
      </p:sp>
      <p:sp>
        <p:nvSpPr>
          <p:cNvPr id="4" name="Rectangle 3">
            <a:extLst>
              <a:ext uri="{FF2B5EF4-FFF2-40B4-BE49-F238E27FC236}">
                <a16:creationId xmlns:a16="http://schemas.microsoft.com/office/drawing/2014/main" id="{15FCA328-35D2-2F06-0C6F-55637B1FC8A0}"/>
              </a:ext>
            </a:extLst>
          </p:cNvPr>
          <p:cNvSpPr/>
          <p:nvPr userDrawn="1"/>
        </p:nvSpPr>
        <p:spPr>
          <a:xfrm>
            <a:off x="534750" y="6423565"/>
            <a:ext cx="1715205" cy="292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TextBox 2">
            <a:extLst>
              <a:ext uri="{FF2B5EF4-FFF2-40B4-BE49-F238E27FC236}">
                <a16:creationId xmlns:a16="http://schemas.microsoft.com/office/drawing/2014/main" id="{534431AD-A0F7-9C3E-08A9-64F59056DAC2}"/>
              </a:ext>
            </a:extLst>
          </p:cNvPr>
          <p:cNvSpPr txBox="1"/>
          <p:nvPr userDrawn="1"/>
        </p:nvSpPr>
        <p:spPr>
          <a:xfrm>
            <a:off x="534750" y="5128690"/>
            <a:ext cx="5360243" cy="769441"/>
          </a:xfrm>
          <a:prstGeom prst="rect">
            <a:avLst/>
          </a:prstGeom>
          <a:noFill/>
        </p:spPr>
        <p:txBody>
          <a:bodyPr wrap="square">
            <a:spAutoFit/>
          </a:bodyPr>
          <a:lstStyle/>
          <a:p>
            <a:pPr algn="just"/>
            <a:r>
              <a:rPr lang="en-US" sz="1100">
                <a:solidFill>
                  <a:schemeClr val="tx1">
                    <a:lumMod val="50000"/>
                    <a:lumOff val="50000"/>
                  </a:schemeClr>
                </a:solidFill>
                <a:latin typeface="+mj-lt"/>
              </a:rPr>
              <a:t>This document and the information contained in it are proprietary to Beyeonics, its affiliated companies or other third parties and may not be copied, reprinted, reproduced, published used or disclosed to a third party, in whole or any part thereof, without prior written </a:t>
            </a:r>
            <a:r>
              <a:rPr lang="en-US" sz="1100" kern="1200">
                <a:solidFill>
                  <a:schemeClr val="tx1">
                    <a:lumMod val="50000"/>
                    <a:lumOff val="50000"/>
                  </a:schemeClr>
                </a:solidFill>
                <a:latin typeface="+mj-lt"/>
                <a:ea typeface="+mn-ea"/>
                <a:cs typeface="+mn-cs"/>
              </a:rPr>
              <a:t>permission of Beyeonics™.</a:t>
            </a:r>
          </a:p>
        </p:txBody>
      </p:sp>
      <p:sp>
        <p:nvSpPr>
          <p:cNvPr id="2" name="Title 1">
            <a:extLst>
              <a:ext uri="{FF2B5EF4-FFF2-40B4-BE49-F238E27FC236}">
                <a16:creationId xmlns:a16="http://schemas.microsoft.com/office/drawing/2014/main" id="{898AFEA4-53FE-25B1-35E5-C6337967A1B6}"/>
              </a:ext>
            </a:extLst>
          </p:cNvPr>
          <p:cNvSpPr>
            <a:spLocks noGrp="1"/>
          </p:cNvSpPr>
          <p:nvPr>
            <p:ph type="title"/>
          </p:nvPr>
        </p:nvSpPr>
        <p:spPr/>
        <p:txBody>
          <a:bodyPr/>
          <a:lstStyle/>
          <a:p>
            <a:r>
              <a:rPr lang="en-US"/>
              <a:t>Click to edit Master title style</a:t>
            </a:r>
            <a:endParaRPr lang="en-IL"/>
          </a:p>
        </p:txBody>
      </p:sp>
    </p:spTree>
    <p:extLst>
      <p:ext uri="{BB962C8B-B14F-4D97-AF65-F5344CB8AC3E}">
        <p14:creationId xmlns:p14="http://schemas.microsoft.com/office/powerpoint/2010/main" val="12650763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Subtitle and 2 column content">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2208A394-1563-DAE4-8B94-A722285B9709}"/>
              </a:ext>
            </a:extLst>
          </p:cNvPr>
          <p:cNvSpPr>
            <a:spLocks noGrp="1"/>
          </p:cNvSpPr>
          <p:nvPr>
            <p:ph sz="quarter" idx="10"/>
          </p:nvPr>
        </p:nvSpPr>
        <p:spPr>
          <a:xfrm>
            <a:off x="637746" y="2203004"/>
            <a:ext cx="5157787" cy="3291415"/>
          </a:xfrm>
          <a:prstGeom prst="rect">
            <a:avLst/>
          </a:prstGeom>
        </p:spPr>
        <p:txBody>
          <a:bodyPr/>
          <a:lstStyle>
            <a:lvl1pPr marL="228600" indent="-228600">
              <a:buSzPct val="70000"/>
              <a:buFontTx/>
              <a:buBlip>
                <a:blip r:embed="rId2"/>
              </a:buBlip>
              <a:defRPr sz="1800" b="0" i="0">
                <a:latin typeface="+mj-lt"/>
              </a:defRPr>
            </a:lvl1pPr>
            <a:lvl2pPr>
              <a:buClr>
                <a:srgbClr val="00AEEF"/>
              </a:buClr>
              <a:defRPr sz="1600" b="0" i="0">
                <a:latin typeface="+mj-lt"/>
              </a:defRPr>
            </a:lvl2pPr>
            <a:lvl3pPr>
              <a:buClr>
                <a:srgbClr val="00AEEF"/>
              </a:buClr>
              <a:defRPr sz="1400" b="0" i="0">
                <a:latin typeface="+mj-lt"/>
              </a:defRPr>
            </a:lvl3pPr>
            <a:lvl4pPr>
              <a:buClr>
                <a:srgbClr val="00AEEF"/>
              </a:buClr>
              <a:defRPr sz="1200" b="0" i="0">
                <a:latin typeface="+mj-lt"/>
              </a:defRPr>
            </a:lvl4pPr>
            <a:lvl5pPr>
              <a:buClr>
                <a:srgbClr val="00AEEF"/>
              </a:buClr>
              <a:defRPr sz="1100" b="0" i="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14" name="Text Placeholder 3">
            <a:extLst>
              <a:ext uri="{FF2B5EF4-FFF2-40B4-BE49-F238E27FC236}">
                <a16:creationId xmlns:a16="http://schemas.microsoft.com/office/drawing/2014/main" id="{796B7F61-0705-0D38-163D-1D81ED443002}"/>
              </a:ext>
            </a:extLst>
          </p:cNvPr>
          <p:cNvSpPr>
            <a:spLocks noGrp="1"/>
          </p:cNvSpPr>
          <p:nvPr>
            <p:ph type="body" sz="half" idx="2"/>
          </p:nvPr>
        </p:nvSpPr>
        <p:spPr>
          <a:xfrm>
            <a:off x="637746" y="1649030"/>
            <a:ext cx="5157787" cy="442764"/>
          </a:xfrm>
          <a:prstGeom prst="rect">
            <a:avLst/>
          </a:prstGeom>
        </p:spPr>
        <p:txBody>
          <a:bodyPr>
            <a:normAutofit/>
          </a:bodyPr>
          <a:lstStyle>
            <a:lvl1pPr marL="0" indent="0">
              <a:buNone/>
              <a:defRPr sz="1800" b="1" i="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5" name="Content Placeholder 5">
            <a:extLst>
              <a:ext uri="{FF2B5EF4-FFF2-40B4-BE49-F238E27FC236}">
                <a16:creationId xmlns:a16="http://schemas.microsoft.com/office/drawing/2014/main" id="{8F6EA10C-4CD2-4E4A-6894-B87D0022A994}"/>
              </a:ext>
            </a:extLst>
          </p:cNvPr>
          <p:cNvSpPr>
            <a:spLocks noGrp="1"/>
          </p:cNvSpPr>
          <p:nvPr>
            <p:ph sz="quarter" idx="11"/>
          </p:nvPr>
        </p:nvSpPr>
        <p:spPr>
          <a:xfrm>
            <a:off x="6369473" y="2203004"/>
            <a:ext cx="4783873" cy="3291415"/>
          </a:xfrm>
          <a:prstGeom prst="rect">
            <a:avLst/>
          </a:prstGeom>
        </p:spPr>
        <p:txBody>
          <a:bodyPr/>
          <a:lstStyle>
            <a:lvl1pPr marL="228600" indent="-228600">
              <a:buSzPct val="70000"/>
              <a:buFontTx/>
              <a:buBlip>
                <a:blip r:embed="rId2"/>
              </a:buBlip>
              <a:defRPr sz="1800" b="0" i="0">
                <a:latin typeface="+mj-lt"/>
              </a:defRPr>
            </a:lvl1pPr>
            <a:lvl2pPr>
              <a:buClr>
                <a:srgbClr val="00AEEF"/>
              </a:buClr>
              <a:defRPr sz="1600" b="0" i="0">
                <a:latin typeface="+mj-lt"/>
              </a:defRPr>
            </a:lvl2pPr>
            <a:lvl3pPr>
              <a:buClr>
                <a:srgbClr val="00AEEF"/>
              </a:buClr>
              <a:defRPr sz="1400" b="0" i="0">
                <a:latin typeface="+mj-lt"/>
              </a:defRPr>
            </a:lvl3pPr>
            <a:lvl4pPr>
              <a:buClr>
                <a:srgbClr val="00AEEF"/>
              </a:buClr>
              <a:defRPr sz="1200" b="0" i="0">
                <a:latin typeface="+mj-lt"/>
              </a:defRPr>
            </a:lvl4pPr>
            <a:lvl5pPr>
              <a:buClr>
                <a:srgbClr val="00AEEF"/>
              </a:buClr>
              <a:defRPr sz="1100" b="0" i="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17" name="Text Placeholder 3">
            <a:extLst>
              <a:ext uri="{FF2B5EF4-FFF2-40B4-BE49-F238E27FC236}">
                <a16:creationId xmlns:a16="http://schemas.microsoft.com/office/drawing/2014/main" id="{E726860D-D5B2-A7CE-CF5D-91A9BB3408FC}"/>
              </a:ext>
            </a:extLst>
          </p:cNvPr>
          <p:cNvSpPr>
            <a:spLocks noGrp="1"/>
          </p:cNvSpPr>
          <p:nvPr>
            <p:ph type="body" sz="half" idx="13"/>
          </p:nvPr>
        </p:nvSpPr>
        <p:spPr>
          <a:xfrm>
            <a:off x="6369473" y="1649030"/>
            <a:ext cx="4783873" cy="442764"/>
          </a:xfrm>
          <a:prstGeom prst="rect">
            <a:avLst/>
          </a:prstGeom>
        </p:spPr>
        <p:txBody>
          <a:bodyPr>
            <a:normAutofit/>
          </a:bodyPr>
          <a:lstStyle>
            <a:lvl1pPr marL="0" indent="0">
              <a:buNone/>
              <a:defRPr sz="1800" b="1" i="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Title Placeholder 1">
            <a:extLst>
              <a:ext uri="{FF2B5EF4-FFF2-40B4-BE49-F238E27FC236}">
                <a16:creationId xmlns:a16="http://schemas.microsoft.com/office/drawing/2014/main" id="{54E96423-1C11-46EA-BC0C-3C7DF0A63D4C}"/>
              </a:ext>
            </a:extLst>
          </p:cNvPr>
          <p:cNvSpPr>
            <a:spLocks noGrp="1"/>
          </p:cNvSpPr>
          <p:nvPr>
            <p:ph type="title"/>
          </p:nvPr>
        </p:nvSpPr>
        <p:spPr>
          <a:xfrm>
            <a:off x="637746" y="194856"/>
            <a:ext cx="10515600" cy="879621"/>
          </a:xfrm>
          <a:prstGeom prst="rect">
            <a:avLst/>
          </a:prstGeom>
        </p:spPr>
        <p:txBody>
          <a:bodyPr vert="horz" lIns="91440" tIns="45720" rIns="91440" bIns="45720" rtlCol="0" anchor="ctr">
            <a:normAutofit/>
          </a:bodyPr>
          <a:lstStyle>
            <a:lvl1pPr>
              <a:defRPr b="0" i="0">
                <a:latin typeface="+mn-lt"/>
                <a:ea typeface="Jura" pitchFamily="2" charset="0"/>
              </a:defRPr>
            </a:lvl1pPr>
          </a:lstStyle>
          <a:p>
            <a:r>
              <a:rPr lang="en-US"/>
              <a:t>Click to edit Master title style</a:t>
            </a:r>
            <a:endParaRPr lang="en-IL"/>
          </a:p>
        </p:txBody>
      </p:sp>
      <p:pic>
        <p:nvPicPr>
          <p:cNvPr id="10" name="Picture 9">
            <a:extLst>
              <a:ext uri="{FF2B5EF4-FFF2-40B4-BE49-F238E27FC236}">
                <a16:creationId xmlns:a16="http://schemas.microsoft.com/office/drawing/2014/main" id="{9058A1E9-0DC2-4EA5-93B0-66FB25556299}"/>
              </a:ext>
            </a:extLst>
          </p:cNvPr>
          <p:cNvPicPr>
            <a:picLocks noChangeAspect="1"/>
          </p:cNvPicPr>
          <p:nvPr userDrawn="1"/>
        </p:nvPicPr>
        <p:blipFill rotWithShape="1">
          <a:blip r:embed="rId3"/>
          <a:srcRect l="50000" b="-92"/>
          <a:stretch/>
        </p:blipFill>
        <p:spPr>
          <a:xfrm>
            <a:off x="0" y="97679"/>
            <a:ext cx="536494" cy="1073974"/>
          </a:xfrm>
          <a:prstGeom prst="rect">
            <a:avLst/>
          </a:prstGeom>
        </p:spPr>
      </p:pic>
    </p:spTree>
    <p:extLst>
      <p:ext uri="{BB962C8B-B14F-4D97-AF65-F5344CB8AC3E}">
        <p14:creationId xmlns:p14="http://schemas.microsoft.com/office/powerpoint/2010/main" val="2282588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A9BDE5-EA54-4E81-9D54-F7B571D973A2}"/>
              </a:ext>
            </a:extLst>
          </p:cNvPr>
          <p:cNvPicPr>
            <a:picLocks noChangeAspect="1"/>
          </p:cNvPicPr>
          <p:nvPr userDrawn="1"/>
        </p:nvPicPr>
        <p:blipFill rotWithShape="1">
          <a:blip r:embed="rId2"/>
          <a:srcRect l="50000" b="-92"/>
          <a:stretch/>
        </p:blipFill>
        <p:spPr>
          <a:xfrm>
            <a:off x="0" y="97679"/>
            <a:ext cx="536494" cy="1073974"/>
          </a:xfrm>
          <a:prstGeom prst="rect">
            <a:avLst/>
          </a:prstGeom>
        </p:spPr>
      </p:pic>
    </p:spTree>
    <p:extLst>
      <p:ext uri="{BB962C8B-B14F-4D97-AF65-F5344CB8AC3E}">
        <p14:creationId xmlns:p14="http://schemas.microsoft.com/office/powerpoint/2010/main" val="4443407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5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99231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5_Thank you _light blu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A3C24AD-9C2B-2D7A-FDC9-6A3774F81AB2}"/>
              </a:ext>
            </a:extLst>
          </p:cNvPr>
          <p:cNvSpPr/>
          <p:nvPr/>
        </p:nvSpPr>
        <p:spPr>
          <a:xfrm>
            <a:off x="0" y="0"/>
            <a:ext cx="12192000" cy="4023493"/>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IL">
              <a:solidFill>
                <a:srgbClr val="00AEEF"/>
              </a:solidFill>
            </a:endParaRPr>
          </a:p>
        </p:txBody>
      </p:sp>
      <p:pic>
        <p:nvPicPr>
          <p:cNvPr id="20" name="Picture 19" descr="Logo, company name&#10;&#10;Description automatically generated">
            <a:extLst>
              <a:ext uri="{FF2B5EF4-FFF2-40B4-BE49-F238E27FC236}">
                <a16:creationId xmlns:a16="http://schemas.microsoft.com/office/drawing/2014/main" id="{59C670C5-269F-A7E9-C715-B26D0BD0DF77}"/>
              </a:ext>
            </a:extLst>
          </p:cNvPr>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150467" y="-112262"/>
            <a:ext cx="4190481" cy="4135755"/>
          </a:xfrm>
          <a:prstGeom prst="rect">
            <a:avLst/>
          </a:prstGeom>
          <a:noFill/>
          <a:effectLst/>
        </p:spPr>
      </p:pic>
      <p:sp>
        <p:nvSpPr>
          <p:cNvPr id="13" name="Text Placeholder 3">
            <a:extLst>
              <a:ext uri="{FF2B5EF4-FFF2-40B4-BE49-F238E27FC236}">
                <a16:creationId xmlns:a16="http://schemas.microsoft.com/office/drawing/2014/main" id="{D003401B-B96A-4B41-A699-3F5BA8D5B199}"/>
              </a:ext>
            </a:extLst>
          </p:cNvPr>
          <p:cNvSpPr>
            <a:spLocks noGrp="1"/>
          </p:cNvSpPr>
          <p:nvPr>
            <p:ph type="body" sz="half" idx="2" hasCustomPrompt="1"/>
          </p:nvPr>
        </p:nvSpPr>
        <p:spPr>
          <a:xfrm>
            <a:off x="3517107" y="4220694"/>
            <a:ext cx="5157787" cy="442764"/>
          </a:xfrm>
          <a:prstGeom prst="rect">
            <a:avLst/>
          </a:prstGeom>
        </p:spPr>
        <p:txBody>
          <a:bodyPr anchor="ctr">
            <a:noAutofit/>
          </a:bodyPr>
          <a:lstStyle>
            <a:lvl1pPr marL="0" indent="0" algn="ctr">
              <a:buNone/>
              <a:defRPr sz="2800" b="0" i="0">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15" name="Picture 14">
            <a:extLst>
              <a:ext uri="{FF2B5EF4-FFF2-40B4-BE49-F238E27FC236}">
                <a16:creationId xmlns:a16="http://schemas.microsoft.com/office/drawing/2014/main" id="{6E91B211-203C-436C-A158-9D960C3AF303}"/>
              </a:ext>
            </a:extLst>
          </p:cNvPr>
          <p:cNvPicPr>
            <a:picLocks noChangeAspect="1"/>
          </p:cNvPicPr>
          <p:nvPr/>
        </p:nvPicPr>
        <p:blipFill>
          <a:blip r:embed="rId3"/>
          <a:stretch>
            <a:fillRect/>
          </a:stretch>
        </p:blipFill>
        <p:spPr>
          <a:xfrm>
            <a:off x="3093898" y="2997200"/>
            <a:ext cx="4826000" cy="558800"/>
          </a:xfrm>
          <a:prstGeom prst="rect">
            <a:avLst/>
          </a:prstGeom>
        </p:spPr>
      </p:pic>
      <p:sp>
        <p:nvSpPr>
          <p:cNvPr id="6" name="Rectangle 5">
            <a:extLst>
              <a:ext uri="{FF2B5EF4-FFF2-40B4-BE49-F238E27FC236}">
                <a16:creationId xmlns:a16="http://schemas.microsoft.com/office/drawing/2014/main" id="{ACB3A7E3-74DA-4358-B5F8-D8C00864CFA3}"/>
              </a:ext>
            </a:extLst>
          </p:cNvPr>
          <p:cNvSpPr/>
          <p:nvPr userDrawn="1"/>
        </p:nvSpPr>
        <p:spPr>
          <a:xfrm>
            <a:off x="0" y="0"/>
            <a:ext cx="12192000" cy="4023493"/>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IL">
              <a:solidFill>
                <a:srgbClr val="00AEEF"/>
              </a:solidFill>
            </a:endParaRPr>
          </a:p>
        </p:txBody>
      </p:sp>
      <p:pic>
        <p:nvPicPr>
          <p:cNvPr id="7" name="Picture 6" descr="Logo, company name&#10;&#10;Description automatically generated">
            <a:extLst>
              <a:ext uri="{FF2B5EF4-FFF2-40B4-BE49-F238E27FC236}">
                <a16:creationId xmlns:a16="http://schemas.microsoft.com/office/drawing/2014/main" id="{64C0326F-A9BE-4E86-B4B4-252FBF9199A0}"/>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150467" y="-112262"/>
            <a:ext cx="4190481" cy="4135755"/>
          </a:xfrm>
          <a:prstGeom prst="rect">
            <a:avLst/>
          </a:prstGeom>
          <a:noFill/>
          <a:effectLst/>
        </p:spPr>
      </p:pic>
      <p:pic>
        <p:nvPicPr>
          <p:cNvPr id="8" name="Picture 7">
            <a:extLst>
              <a:ext uri="{FF2B5EF4-FFF2-40B4-BE49-F238E27FC236}">
                <a16:creationId xmlns:a16="http://schemas.microsoft.com/office/drawing/2014/main" id="{02B504FF-9C52-4350-9EEE-BA26687BFACB}"/>
              </a:ext>
            </a:extLst>
          </p:cNvPr>
          <p:cNvPicPr>
            <a:picLocks noChangeAspect="1"/>
          </p:cNvPicPr>
          <p:nvPr userDrawn="1"/>
        </p:nvPicPr>
        <p:blipFill>
          <a:blip r:embed="rId3"/>
          <a:stretch>
            <a:fillRect/>
          </a:stretch>
        </p:blipFill>
        <p:spPr>
          <a:xfrm>
            <a:off x="3749867" y="1596320"/>
            <a:ext cx="4826000" cy="558800"/>
          </a:xfrm>
          <a:prstGeom prst="rect">
            <a:avLst/>
          </a:prstGeom>
        </p:spPr>
      </p:pic>
      <p:sp>
        <p:nvSpPr>
          <p:cNvPr id="2" name="Rectangle 1">
            <a:extLst>
              <a:ext uri="{FF2B5EF4-FFF2-40B4-BE49-F238E27FC236}">
                <a16:creationId xmlns:a16="http://schemas.microsoft.com/office/drawing/2014/main" id="{458171C4-18BD-1DED-7998-309B7F708361}"/>
              </a:ext>
            </a:extLst>
          </p:cNvPr>
          <p:cNvSpPr/>
          <p:nvPr userDrawn="1"/>
        </p:nvSpPr>
        <p:spPr>
          <a:xfrm>
            <a:off x="7621203" y="1808007"/>
            <a:ext cx="118800" cy="11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785982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Thank you _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A80B463-1710-1934-6CC4-0F367503FD87}"/>
              </a:ext>
            </a:extLst>
          </p:cNvPr>
          <p:cNvGrpSpPr/>
          <p:nvPr userDrawn="1"/>
        </p:nvGrpSpPr>
        <p:grpSpPr>
          <a:xfrm>
            <a:off x="3683000" y="3314322"/>
            <a:ext cx="4826000" cy="558800"/>
            <a:chOff x="3683000" y="3381378"/>
            <a:chExt cx="4826000" cy="558800"/>
          </a:xfrm>
        </p:grpSpPr>
        <p:pic>
          <p:nvPicPr>
            <p:cNvPr id="10" name="Picture 9">
              <a:extLst>
                <a:ext uri="{FF2B5EF4-FFF2-40B4-BE49-F238E27FC236}">
                  <a16:creationId xmlns:a16="http://schemas.microsoft.com/office/drawing/2014/main" id="{3AC19AB1-465D-4C1A-BDB8-1D49427121B0}"/>
                </a:ext>
              </a:extLst>
            </p:cNvPr>
            <p:cNvPicPr>
              <a:picLocks noChangeAspect="1"/>
            </p:cNvPicPr>
            <p:nvPr userDrawn="1"/>
          </p:nvPicPr>
          <p:blipFill>
            <a:blip r:embed="rId3"/>
            <a:stretch>
              <a:fillRect/>
            </a:stretch>
          </p:blipFill>
          <p:spPr>
            <a:xfrm>
              <a:off x="3683000" y="3381378"/>
              <a:ext cx="4826000" cy="558800"/>
            </a:xfrm>
            <a:prstGeom prst="rect">
              <a:avLst/>
            </a:prstGeom>
          </p:spPr>
        </p:pic>
        <p:sp>
          <p:nvSpPr>
            <p:cNvPr id="12" name="Rectangle 11">
              <a:extLst>
                <a:ext uri="{FF2B5EF4-FFF2-40B4-BE49-F238E27FC236}">
                  <a16:creationId xmlns:a16="http://schemas.microsoft.com/office/drawing/2014/main" id="{06E46BD3-65B9-6207-A94F-E9089091466C}"/>
                </a:ext>
              </a:extLst>
            </p:cNvPr>
            <p:cNvSpPr/>
            <p:nvPr userDrawn="1"/>
          </p:nvSpPr>
          <p:spPr>
            <a:xfrm>
              <a:off x="7557578" y="3589713"/>
              <a:ext cx="119270" cy="11927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pic>
        <p:nvPicPr>
          <p:cNvPr id="6" name="Picture 5">
            <a:extLst>
              <a:ext uri="{FF2B5EF4-FFF2-40B4-BE49-F238E27FC236}">
                <a16:creationId xmlns:a16="http://schemas.microsoft.com/office/drawing/2014/main" id="{35247B1E-FB22-4354-B47D-8889A20CCA3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30586" b="27555"/>
          <a:stretch/>
        </p:blipFill>
        <p:spPr>
          <a:xfrm>
            <a:off x="10184100" y="6413083"/>
            <a:ext cx="1703099" cy="252132"/>
          </a:xfrm>
          <a:prstGeom prst="rect">
            <a:avLst/>
          </a:prstGeom>
          <a:solidFill>
            <a:srgbClr val="000000"/>
          </a:solidFill>
        </p:spPr>
      </p:pic>
    </p:spTree>
    <p:extLst>
      <p:ext uri="{BB962C8B-B14F-4D97-AF65-F5344CB8AC3E}">
        <p14:creationId xmlns:p14="http://schemas.microsoft.com/office/powerpoint/2010/main" val="14145753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1_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5E4A31-38DD-746A-AFF1-7F8474CD3F22}"/>
              </a:ext>
            </a:extLst>
          </p:cNvPr>
          <p:cNvGrpSpPr/>
          <p:nvPr/>
        </p:nvGrpSpPr>
        <p:grpSpPr>
          <a:xfrm>
            <a:off x="197125" y="675334"/>
            <a:ext cx="318754" cy="318754"/>
            <a:chOff x="373534" y="1488531"/>
            <a:chExt cx="525640" cy="525640"/>
          </a:xfrm>
        </p:grpSpPr>
        <p:sp>
          <p:nvSpPr>
            <p:cNvPr id="12" name="Rectangle 11">
              <a:extLst>
                <a:ext uri="{FF2B5EF4-FFF2-40B4-BE49-F238E27FC236}">
                  <a16:creationId xmlns:a16="http://schemas.microsoft.com/office/drawing/2014/main" id="{92003768-F8B3-5D30-A18D-80F07DF7303C}"/>
                </a:ext>
              </a:extLst>
            </p:cNvPr>
            <p:cNvSpPr/>
            <p:nvPr/>
          </p:nvSpPr>
          <p:spPr>
            <a:xfrm>
              <a:off x="574497" y="1488531"/>
              <a:ext cx="123713" cy="52564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Rectangle 12">
              <a:extLst>
                <a:ext uri="{FF2B5EF4-FFF2-40B4-BE49-F238E27FC236}">
                  <a16:creationId xmlns:a16="http://schemas.microsoft.com/office/drawing/2014/main" id="{0B8B8122-CB2E-42EB-0BE2-BFDFFDB14B70}"/>
                </a:ext>
              </a:extLst>
            </p:cNvPr>
            <p:cNvSpPr/>
            <p:nvPr/>
          </p:nvSpPr>
          <p:spPr>
            <a:xfrm rot="16200000">
              <a:off x="574497" y="1488531"/>
              <a:ext cx="123713" cy="52564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3" name="Title Placeholder 1">
            <a:extLst>
              <a:ext uri="{FF2B5EF4-FFF2-40B4-BE49-F238E27FC236}">
                <a16:creationId xmlns:a16="http://schemas.microsoft.com/office/drawing/2014/main" id="{45CFEA66-B725-1082-9103-DB80752B8A08}"/>
              </a:ext>
            </a:extLst>
          </p:cNvPr>
          <p:cNvSpPr>
            <a:spLocks noGrp="1"/>
          </p:cNvSpPr>
          <p:nvPr>
            <p:ph type="title"/>
          </p:nvPr>
        </p:nvSpPr>
        <p:spPr>
          <a:xfrm>
            <a:off x="637746" y="209440"/>
            <a:ext cx="10515600" cy="1325563"/>
          </a:xfrm>
          <a:prstGeom prst="rect">
            <a:avLst/>
          </a:prstGeom>
        </p:spPr>
        <p:txBody>
          <a:bodyPr vert="horz" lIns="91440" tIns="45720" rIns="91440" bIns="45720" rtlCol="0" anchor="ctr">
            <a:normAutofit/>
          </a:bodyPr>
          <a:lstStyle>
            <a:lvl1pPr>
              <a:defRPr b="0" i="0">
                <a:latin typeface="+mn-lt"/>
                <a:ea typeface="Jura" pitchFamily="2" charset="0"/>
              </a:defRPr>
            </a:lvl1pPr>
          </a:lstStyle>
          <a:p>
            <a:r>
              <a:rPr lang="en-US"/>
              <a:t>Click to edit Master title style</a:t>
            </a:r>
            <a:endParaRPr lang="en-IL"/>
          </a:p>
        </p:txBody>
      </p:sp>
      <p:grpSp>
        <p:nvGrpSpPr>
          <p:cNvPr id="6" name="Group 5">
            <a:extLst>
              <a:ext uri="{FF2B5EF4-FFF2-40B4-BE49-F238E27FC236}">
                <a16:creationId xmlns:a16="http://schemas.microsoft.com/office/drawing/2014/main" id="{2A144B63-FDC4-4B06-8117-38CC96013FC2}"/>
              </a:ext>
            </a:extLst>
          </p:cNvPr>
          <p:cNvGrpSpPr/>
          <p:nvPr userDrawn="1"/>
        </p:nvGrpSpPr>
        <p:grpSpPr>
          <a:xfrm>
            <a:off x="197125" y="675334"/>
            <a:ext cx="318754" cy="318754"/>
            <a:chOff x="373534" y="1488531"/>
            <a:chExt cx="525640" cy="525640"/>
          </a:xfrm>
        </p:grpSpPr>
        <p:sp>
          <p:nvSpPr>
            <p:cNvPr id="7" name="Rectangle 6">
              <a:extLst>
                <a:ext uri="{FF2B5EF4-FFF2-40B4-BE49-F238E27FC236}">
                  <a16:creationId xmlns:a16="http://schemas.microsoft.com/office/drawing/2014/main" id="{362BCEB1-FD91-4258-B4F5-5DE85E420574}"/>
                </a:ext>
              </a:extLst>
            </p:cNvPr>
            <p:cNvSpPr/>
            <p:nvPr userDrawn="1"/>
          </p:nvSpPr>
          <p:spPr>
            <a:xfrm>
              <a:off x="574497" y="1488531"/>
              <a:ext cx="123713" cy="52564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Rectangle 7">
              <a:extLst>
                <a:ext uri="{FF2B5EF4-FFF2-40B4-BE49-F238E27FC236}">
                  <a16:creationId xmlns:a16="http://schemas.microsoft.com/office/drawing/2014/main" id="{1F652EF4-4A48-406D-9106-1616C0E2A911}"/>
                </a:ext>
              </a:extLst>
            </p:cNvPr>
            <p:cNvSpPr/>
            <p:nvPr userDrawn="1"/>
          </p:nvSpPr>
          <p:spPr>
            <a:xfrm rot="16200000">
              <a:off x="574497" y="1488531"/>
              <a:ext cx="123713" cy="52564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Tree>
    <p:extLst>
      <p:ext uri="{BB962C8B-B14F-4D97-AF65-F5344CB8AC3E}">
        <p14:creationId xmlns:p14="http://schemas.microsoft.com/office/powerpoint/2010/main" val="40119887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Black Divider_Title and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F9F104A-864F-4A0F-BC1B-1FDE99D98947}"/>
              </a:ext>
            </a:extLst>
          </p:cNvPr>
          <p:cNvSpPr>
            <a:spLocks noGrp="1"/>
          </p:cNvSpPr>
          <p:nvPr>
            <p:ph type="title"/>
          </p:nvPr>
        </p:nvSpPr>
        <p:spPr>
          <a:xfrm>
            <a:off x="534751" y="2448320"/>
            <a:ext cx="5360242" cy="1297116"/>
          </a:xfrm>
          <a:prstGeom prst="rect">
            <a:avLst/>
          </a:prstGeom>
        </p:spPr>
        <p:txBody>
          <a:bodyPr anchor="ctr">
            <a:normAutofit/>
          </a:bodyPr>
          <a:lstStyle>
            <a:lvl1pPr algn="ctr">
              <a:defRPr lang="en-IL" sz="3600" kern="1200" baseline="0" dirty="0">
                <a:solidFill>
                  <a:schemeClr val="bg1"/>
                </a:solidFill>
                <a:latin typeface="+mn-lt"/>
                <a:ea typeface="+mj-ea"/>
                <a:cs typeface="+mj-cs"/>
              </a:defRPr>
            </a:lvl1pPr>
          </a:lstStyle>
          <a:p>
            <a:r>
              <a:rPr lang="en-US"/>
              <a:t>Click to edit Master title style</a:t>
            </a:r>
            <a:endParaRPr lang="en-IL"/>
          </a:p>
        </p:txBody>
      </p:sp>
      <p:sp>
        <p:nvSpPr>
          <p:cNvPr id="8" name="Text Placeholder 3">
            <a:extLst>
              <a:ext uri="{FF2B5EF4-FFF2-40B4-BE49-F238E27FC236}">
                <a16:creationId xmlns:a16="http://schemas.microsoft.com/office/drawing/2014/main" id="{FAFCC838-40FF-4950-8FDB-D0DC0E2C0B97}"/>
              </a:ext>
            </a:extLst>
          </p:cNvPr>
          <p:cNvSpPr>
            <a:spLocks noGrp="1"/>
          </p:cNvSpPr>
          <p:nvPr>
            <p:ph type="body" sz="half" idx="2" hasCustomPrompt="1"/>
          </p:nvPr>
        </p:nvSpPr>
        <p:spPr>
          <a:xfrm>
            <a:off x="534750" y="3951581"/>
            <a:ext cx="5360242" cy="442764"/>
          </a:xfrm>
          <a:prstGeom prst="rect">
            <a:avLst/>
          </a:prstGeom>
        </p:spPr>
        <p:txBody>
          <a:bodyPr anchor="ctr">
            <a:noAutofit/>
          </a:bodyPr>
          <a:lstStyle>
            <a:lvl1pPr marL="0" indent="0" algn="ctr">
              <a:buNone/>
              <a:defRPr sz="2400" b="0" i="0">
                <a:solidFill>
                  <a:srgbClr val="00ACEF"/>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Picture Placeholder 2">
            <a:extLst>
              <a:ext uri="{FF2B5EF4-FFF2-40B4-BE49-F238E27FC236}">
                <a16:creationId xmlns:a16="http://schemas.microsoft.com/office/drawing/2014/main" id="{ED811A4B-0F3B-4680-8DDE-1ADE82ED1598}"/>
              </a:ext>
            </a:extLst>
          </p:cNvPr>
          <p:cNvSpPr>
            <a:spLocks noGrp="1"/>
          </p:cNvSpPr>
          <p:nvPr>
            <p:ph type="pic" idx="1"/>
          </p:nvPr>
        </p:nvSpPr>
        <p:spPr>
          <a:xfrm>
            <a:off x="6437746" y="959869"/>
            <a:ext cx="5015345" cy="4938262"/>
          </a:xfrm>
          <a:prstGeom prst="rect">
            <a:avLst/>
          </a:prstGeom>
          <a:ln w="28575">
            <a:solidFill>
              <a:srgbClr val="00AEEF"/>
            </a:solidFill>
          </a:ln>
        </p:spPr>
        <p:txBody>
          <a:bodyPr vert="horz" lIns="91440" tIns="45720" rIns="91440" bIns="45720" rtlCol="0">
            <a:normAutofit/>
          </a:bodyPr>
          <a:lstStyle>
            <a:lvl1pPr>
              <a:defRPr lang="en-IL" sz="3200" dirty="0"/>
            </a:lvl1pPr>
          </a:lstStyle>
          <a:p>
            <a:pPr marL="0" lvl="0" indent="0">
              <a:buNone/>
            </a:pPr>
            <a:r>
              <a:rPr lang="en-US"/>
              <a:t>Click icon to add picture</a:t>
            </a:r>
            <a:endParaRPr lang="en-IL"/>
          </a:p>
        </p:txBody>
      </p:sp>
      <p:pic>
        <p:nvPicPr>
          <p:cNvPr id="10" name="Picture 9">
            <a:extLst>
              <a:ext uri="{FF2B5EF4-FFF2-40B4-BE49-F238E27FC236}">
                <a16:creationId xmlns:a16="http://schemas.microsoft.com/office/drawing/2014/main" id="{8EA52292-C9F1-4D63-B4AF-EFA87E3216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0586" b="27555"/>
          <a:stretch/>
        </p:blipFill>
        <p:spPr>
          <a:xfrm>
            <a:off x="10184100" y="6413083"/>
            <a:ext cx="1703099" cy="252132"/>
          </a:xfrm>
          <a:prstGeom prst="rect">
            <a:avLst/>
          </a:prstGeom>
          <a:solidFill>
            <a:srgbClr val="000000"/>
          </a:solidFill>
        </p:spPr>
      </p:pic>
      <p:sp>
        <p:nvSpPr>
          <p:cNvPr id="11" name="Rectangle 10">
            <a:extLst>
              <a:ext uri="{FF2B5EF4-FFF2-40B4-BE49-F238E27FC236}">
                <a16:creationId xmlns:a16="http://schemas.microsoft.com/office/drawing/2014/main" id="{5A3372A2-7E98-BCDC-87B2-10810DDD276B}"/>
              </a:ext>
            </a:extLst>
          </p:cNvPr>
          <p:cNvSpPr/>
          <p:nvPr userDrawn="1"/>
        </p:nvSpPr>
        <p:spPr>
          <a:xfrm>
            <a:off x="534750" y="6423565"/>
            <a:ext cx="1715205" cy="2921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2" name="TextBox 11">
            <a:extLst>
              <a:ext uri="{FF2B5EF4-FFF2-40B4-BE49-F238E27FC236}">
                <a16:creationId xmlns:a16="http://schemas.microsoft.com/office/drawing/2014/main" id="{0A51FAD8-3524-4F33-B871-2FFD38DB87C1}"/>
              </a:ext>
            </a:extLst>
          </p:cNvPr>
          <p:cNvSpPr txBox="1"/>
          <p:nvPr userDrawn="1"/>
        </p:nvSpPr>
        <p:spPr>
          <a:xfrm>
            <a:off x="534749" y="5128690"/>
            <a:ext cx="5360243" cy="769441"/>
          </a:xfrm>
          <a:prstGeom prst="rect">
            <a:avLst/>
          </a:prstGeom>
          <a:noFill/>
        </p:spPr>
        <p:txBody>
          <a:bodyPr wrap="square">
            <a:spAutoFit/>
          </a:bodyPr>
          <a:lstStyle/>
          <a:p>
            <a:pPr algn="just"/>
            <a:r>
              <a:rPr lang="en-US" sz="1100">
                <a:solidFill>
                  <a:schemeClr val="tx1">
                    <a:lumMod val="50000"/>
                    <a:lumOff val="50000"/>
                  </a:schemeClr>
                </a:solidFill>
                <a:latin typeface="+mj-lt"/>
              </a:rPr>
              <a:t>This document and the information contained in it are proprietary to Beyeonics, its affiliated companies or other third parties and may not be copied, reprinted, reproduced, published used or disclosed to a third party, in whole or any part thereof, without prior written </a:t>
            </a:r>
            <a:r>
              <a:rPr lang="en-US" sz="1100" kern="1200">
                <a:solidFill>
                  <a:schemeClr val="tx1">
                    <a:lumMod val="50000"/>
                    <a:lumOff val="50000"/>
                  </a:schemeClr>
                </a:solidFill>
                <a:latin typeface="+mj-lt"/>
                <a:ea typeface="+mn-ea"/>
                <a:cs typeface="+mn-cs"/>
              </a:rPr>
              <a:t>permission of Beyeonics™.</a:t>
            </a:r>
          </a:p>
        </p:txBody>
      </p:sp>
    </p:spTree>
    <p:extLst>
      <p:ext uri="{BB962C8B-B14F-4D97-AF65-F5344CB8AC3E}">
        <p14:creationId xmlns:p14="http://schemas.microsoft.com/office/powerpoint/2010/main" val="219191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Black Divider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090E3780-5EE7-468B-8C5A-070853D4345C}"/>
              </a:ext>
            </a:extLst>
          </p:cNvPr>
          <p:cNvSpPr>
            <a:spLocks noGrp="1"/>
          </p:cNvSpPr>
          <p:nvPr>
            <p:ph type="body" sz="half" idx="2" hasCustomPrompt="1"/>
          </p:nvPr>
        </p:nvSpPr>
        <p:spPr>
          <a:xfrm>
            <a:off x="3517107" y="4232845"/>
            <a:ext cx="5157787" cy="442764"/>
          </a:xfrm>
          <a:prstGeom prst="rect">
            <a:avLst/>
          </a:prstGeom>
        </p:spPr>
        <p:txBody>
          <a:bodyPr anchor="ctr">
            <a:noAutofit/>
          </a:bodyPr>
          <a:lstStyle>
            <a:lvl1pPr marL="0" indent="0" algn="ctr">
              <a:buNone/>
              <a:defRPr sz="3200" b="0" i="0">
                <a:solidFill>
                  <a:srgbClr val="00B0F0"/>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Text Placeholder 3">
            <a:extLst>
              <a:ext uri="{FF2B5EF4-FFF2-40B4-BE49-F238E27FC236}">
                <a16:creationId xmlns:a16="http://schemas.microsoft.com/office/drawing/2014/main" id="{E886A43A-4DF1-45E7-8388-88C139274282}"/>
              </a:ext>
            </a:extLst>
          </p:cNvPr>
          <p:cNvSpPr>
            <a:spLocks noGrp="1"/>
          </p:cNvSpPr>
          <p:nvPr>
            <p:ph type="body" sz="half" idx="10" hasCustomPrompt="1"/>
          </p:nvPr>
        </p:nvSpPr>
        <p:spPr>
          <a:xfrm>
            <a:off x="3517107" y="2637306"/>
            <a:ext cx="5157787" cy="1583388"/>
          </a:xfrm>
          <a:prstGeom prst="rect">
            <a:avLst/>
          </a:prstGeom>
        </p:spPr>
        <p:txBody>
          <a:bodyPr anchor="ctr">
            <a:noAutofit/>
          </a:bodyPr>
          <a:lstStyle>
            <a:lvl1pPr marL="0" indent="0" algn="ctr">
              <a:buNone/>
              <a:defRPr sz="4400" b="0" i="0">
                <a:solidFill>
                  <a:schemeClr val="bg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10" name="Picture 9">
            <a:extLst>
              <a:ext uri="{FF2B5EF4-FFF2-40B4-BE49-F238E27FC236}">
                <a16:creationId xmlns:a16="http://schemas.microsoft.com/office/drawing/2014/main" id="{82325A1D-21F1-4773-BF75-109EA22A8F2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30586" b="27555"/>
          <a:stretch/>
        </p:blipFill>
        <p:spPr>
          <a:xfrm>
            <a:off x="10184100" y="6413083"/>
            <a:ext cx="1703099" cy="252132"/>
          </a:xfrm>
          <a:prstGeom prst="rect">
            <a:avLst/>
          </a:prstGeom>
          <a:solidFill>
            <a:srgbClr val="000000"/>
          </a:solidFill>
        </p:spPr>
      </p:pic>
    </p:spTree>
    <p:extLst>
      <p:ext uri="{BB962C8B-B14F-4D97-AF65-F5344CB8AC3E}">
        <p14:creationId xmlns:p14="http://schemas.microsoft.com/office/powerpoint/2010/main" val="21167560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6_White Divider and Pluse el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96DC2-136C-14AC-7B4A-EB8EA64749E2}"/>
              </a:ext>
            </a:extLst>
          </p:cNvPr>
          <p:cNvSpPr>
            <a:spLocks noGrp="1"/>
          </p:cNvSpPr>
          <p:nvPr>
            <p:ph type="title"/>
          </p:nvPr>
        </p:nvSpPr>
        <p:spPr>
          <a:xfrm>
            <a:off x="1327487" y="2037358"/>
            <a:ext cx="9537026" cy="1297116"/>
          </a:xfrm>
          <a:prstGeom prst="rect">
            <a:avLst/>
          </a:prstGeom>
        </p:spPr>
        <p:txBody>
          <a:bodyPr anchor="ctr">
            <a:normAutofit/>
          </a:bodyPr>
          <a:lstStyle>
            <a:lvl1pPr algn="ctr">
              <a:defRPr lang="en-IL" sz="4800" kern="1200" baseline="0" dirty="0">
                <a:solidFill>
                  <a:schemeClr val="tx1"/>
                </a:solidFill>
                <a:latin typeface="+mn-lt"/>
                <a:ea typeface="+mj-ea"/>
                <a:cs typeface="+mj-cs"/>
              </a:defRPr>
            </a:lvl1pPr>
          </a:lstStyle>
          <a:p>
            <a:r>
              <a:rPr lang="en-US"/>
              <a:t>Click to edit Master title style</a:t>
            </a:r>
            <a:endParaRPr lang="en-IL"/>
          </a:p>
        </p:txBody>
      </p:sp>
      <p:sp>
        <p:nvSpPr>
          <p:cNvPr id="7" name="Text Placeholder 3">
            <a:extLst>
              <a:ext uri="{FF2B5EF4-FFF2-40B4-BE49-F238E27FC236}">
                <a16:creationId xmlns:a16="http://schemas.microsoft.com/office/drawing/2014/main" id="{93C0626F-D975-41C7-A18B-03C95BD49394}"/>
              </a:ext>
            </a:extLst>
          </p:cNvPr>
          <p:cNvSpPr>
            <a:spLocks noGrp="1"/>
          </p:cNvSpPr>
          <p:nvPr>
            <p:ph type="body" sz="half" idx="2" hasCustomPrompt="1"/>
          </p:nvPr>
        </p:nvSpPr>
        <p:spPr>
          <a:xfrm>
            <a:off x="3517107" y="4367199"/>
            <a:ext cx="5157787" cy="442764"/>
          </a:xfrm>
          <a:prstGeom prst="rect">
            <a:avLst/>
          </a:prstGeom>
        </p:spPr>
        <p:txBody>
          <a:bodyPr anchor="ctr">
            <a:noAutofit/>
          </a:bodyPr>
          <a:lstStyle>
            <a:lvl1pPr marL="0" indent="0" algn="ctr">
              <a:buNone/>
              <a:defRPr sz="2800" b="0" i="0">
                <a:solidFill>
                  <a:schemeClr val="tx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1" name="Straight Connector 10">
            <a:extLst>
              <a:ext uri="{FF2B5EF4-FFF2-40B4-BE49-F238E27FC236}">
                <a16:creationId xmlns:a16="http://schemas.microsoft.com/office/drawing/2014/main" id="{2AA34E38-D404-4D77-8156-35570BF26F27}"/>
              </a:ext>
            </a:extLst>
          </p:cNvPr>
          <p:cNvCxnSpPr>
            <a:cxnSpLocks/>
          </p:cNvCxnSpPr>
          <p:nvPr userDrawn="1"/>
        </p:nvCxnSpPr>
        <p:spPr>
          <a:xfrm>
            <a:off x="6411433" y="3902697"/>
            <a:ext cx="4570794" cy="0"/>
          </a:xfrm>
          <a:prstGeom prst="line">
            <a:avLst/>
          </a:prstGeom>
          <a:ln w="28575">
            <a:solidFill>
              <a:srgbClr val="00AEEF"/>
            </a:solidFill>
          </a:ln>
        </p:spPr>
        <p:style>
          <a:lnRef idx="1">
            <a:schemeClr val="dk1"/>
          </a:lnRef>
          <a:fillRef idx="0">
            <a:schemeClr val="dk1"/>
          </a:fillRef>
          <a:effectRef idx="0">
            <a:schemeClr val="dk1"/>
          </a:effectRef>
          <a:fontRef idx="minor">
            <a:schemeClr val="tx1"/>
          </a:fontRef>
        </p:style>
      </p:cxnSp>
      <p:grpSp>
        <p:nvGrpSpPr>
          <p:cNvPr id="12" name="Group 11">
            <a:extLst>
              <a:ext uri="{FF2B5EF4-FFF2-40B4-BE49-F238E27FC236}">
                <a16:creationId xmlns:a16="http://schemas.microsoft.com/office/drawing/2014/main" id="{D7DC9D1D-999E-4E1D-BDEC-034ADE432D0B}"/>
              </a:ext>
            </a:extLst>
          </p:cNvPr>
          <p:cNvGrpSpPr/>
          <p:nvPr userDrawn="1"/>
        </p:nvGrpSpPr>
        <p:grpSpPr>
          <a:xfrm>
            <a:off x="5936623" y="3743320"/>
            <a:ext cx="318754" cy="318754"/>
            <a:chOff x="373534" y="1488531"/>
            <a:chExt cx="525640" cy="525640"/>
          </a:xfrm>
        </p:grpSpPr>
        <p:sp>
          <p:nvSpPr>
            <p:cNvPr id="13" name="Rectangle 12">
              <a:extLst>
                <a:ext uri="{FF2B5EF4-FFF2-40B4-BE49-F238E27FC236}">
                  <a16:creationId xmlns:a16="http://schemas.microsoft.com/office/drawing/2014/main" id="{0B16AA3E-2421-4CA7-AF16-9E12178A5808}"/>
                </a:ext>
              </a:extLst>
            </p:cNvPr>
            <p:cNvSpPr/>
            <p:nvPr userDrawn="1"/>
          </p:nvSpPr>
          <p:spPr>
            <a:xfrm>
              <a:off x="574497" y="1488531"/>
              <a:ext cx="123713" cy="52564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4" name="Rectangle 13">
              <a:extLst>
                <a:ext uri="{FF2B5EF4-FFF2-40B4-BE49-F238E27FC236}">
                  <a16:creationId xmlns:a16="http://schemas.microsoft.com/office/drawing/2014/main" id="{AF89A2EA-C8DB-408A-95BC-0277E86B1340}"/>
                </a:ext>
              </a:extLst>
            </p:cNvPr>
            <p:cNvSpPr/>
            <p:nvPr userDrawn="1"/>
          </p:nvSpPr>
          <p:spPr>
            <a:xfrm rot="16200000">
              <a:off x="574497" y="1488531"/>
              <a:ext cx="123713" cy="52564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cxnSp>
        <p:nvCxnSpPr>
          <p:cNvPr id="5" name="Straight Connector 4">
            <a:extLst>
              <a:ext uri="{FF2B5EF4-FFF2-40B4-BE49-F238E27FC236}">
                <a16:creationId xmlns:a16="http://schemas.microsoft.com/office/drawing/2014/main" id="{D7B98D7C-2DED-7087-5089-64DEC7554DB7}"/>
              </a:ext>
            </a:extLst>
          </p:cNvPr>
          <p:cNvCxnSpPr>
            <a:cxnSpLocks/>
          </p:cNvCxnSpPr>
          <p:nvPr userDrawn="1"/>
        </p:nvCxnSpPr>
        <p:spPr>
          <a:xfrm>
            <a:off x="1212112" y="3902697"/>
            <a:ext cx="4570794" cy="0"/>
          </a:xfrm>
          <a:prstGeom prst="line">
            <a:avLst/>
          </a:prstGeom>
          <a:ln w="28575">
            <a:solidFill>
              <a:srgbClr val="00AEE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51713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White Divider">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090E3780-5EE7-468B-8C5A-070853D4345C}"/>
              </a:ext>
            </a:extLst>
          </p:cNvPr>
          <p:cNvSpPr>
            <a:spLocks noGrp="1"/>
          </p:cNvSpPr>
          <p:nvPr>
            <p:ph type="body" sz="half" idx="2" hasCustomPrompt="1"/>
          </p:nvPr>
        </p:nvSpPr>
        <p:spPr>
          <a:xfrm>
            <a:off x="3517107" y="4035548"/>
            <a:ext cx="5157787" cy="442764"/>
          </a:xfrm>
          <a:prstGeom prst="rect">
            <a:avLst/>
          </a:prstGeom>
        </p:spPr>
        <p:txBody>
          <a:bodyPr anchor="ctr">
            <a:noAutofit/>
          </a:bodyPr>
          <a:lstStyle>
            <a:lvl1pPr marL="0" indent="0" algn="ctr">
              <a:buNone/>
              <a:defRPr sz="3200" b="0" i="0">
                <a:solidFill>
                  <a:srgbClr val="00B0F0"/>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Text Placeholder 3">
            <a:extLst>
              <a:ext uri="{FF2B5EF4-FFF2-40B4-BE49-F238E27FC236}">
                <a16:creationId xmlns:a16="http://schemas.microsoft.com/office/drawing/2014/main" id="{E886A43A-4DF1-45E7-8388-88C139274282}"/>
              </a:ext>
            </a:extLst>
          </p:cNvPr>
          <p:cNvSpPr>
            <a:spLocks noGrp="1"/>
          </p:cNvSpPr>
          <p:nvPr>
            <p:ph type="body" sz="half" idx="10" hasCustomPrompt="1"/>
          </p:nvPr>
        </p:nvSpPr>
        <p:spPr>
          <a:xfrm>
            <a:off x="3517107" y="2261679"/>
            <a:ext cx="5157787" cy="1583388"/>
          </a:xfrm>
          <a:prstGeom prst="rect">
            <a:avLst/>
          </a:prstGeom>
        </p:spPr>
        <p:txBody>
          <a:bodyPr anchor="ctr">
            <a:noAutofit/>
          </a:bodyPr>
          <a:lstStyle>
            <a:lvl1pPr marL="0" indent="0" algn="ctr">
              <a:buNone/>
              <a:defRPr sz="4400" b="0" i="0">
                <a:solidFill>
                  <a:schemeClr val="tx1"/>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5" name="Picture 4">
            <a:extLst>
              <a:ext uri="{FF2B5EF4-FFF2-40B4-BE49-F238E27FC236}">
                <a16:creationId xmlns:a16="http://schemas.microsoft.com/office/drawing/2014/main" id="{DF60C352-3E4F-4049-B2CA-FE4091DAC1E1}"/>
              </a:ext>
            </a:extLst>
          </p:cNvPr>
          <p:cNvPicPr>
            <a:picLocks noChangeAspect="1"/>
          </p:cNvPicPr>
          <p:nvPr userDrawn="1"/>
        </p:nvPicPr>
        <p:blipFill rotWithShape="1">
          <a:blip r:embed="rId2">
            <a:alphaModFix amt="16000"/>
            <a:duotone>
              <a:prstClr val="black"/>
              <a:schemeClr val="tx2">
                <a:tint val="45000"/>
                <a:satMod val="400000"/>
              </a:schemeClr>
            </a:duotone>
          </a:blip>
          <a:srcRect l="13817" t="39147" b="-1"/>
          <a:stretch/>
        </p:blipFill>
        <p:spPr>
          <a:xfrm rot="10800000">
            <a:off x="8106822" y="4512613"/>
            <a:ext cx="4085178" cy="2345387"/>
          </a:xfrm>
          <a:prstGeom prst="rect">
            <a:avLst/>
          </a:prstGeom>
        </p:spPr>
      </p:pic>
      <p:pic>
        <p:nvPicPr>
          <p:cNvPr id="8" name="Picture 7" descr="Logo, company name&#10;&#10;Description automatically generated">
            <a:extLst>
              <a:ext uri="{FF2B5EF4-FFF2-40B4-BE49-F238E27FC236}">
                <a16:creationId xmlns:a16="http://schemas.microsoft.com/office/drawing/2014/main" id="{E3A3C0A1-9925-408D-B830-3F1C1A10A72A}"/>
              </a:ext>
            </a:extLst>
          </p:cNvPr>
          <p:cNvPicPr>
            <a:picLocks noChangeAspect="1"/>
          </p:cNvPicPr>
          <p:nvPr userDrawn="1"/>
        </p:nvPicPr>
        <p:blipFill>
          <a:blip r:embed="rId3">
            <a:alphaModFix amt="10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9594" y="0"/>
            <a:ext cx="4190481" cy="4135755"/>
          </a:xfrm>
          <a:prstGeom prst="rect">
            <a:avLst/>
          </a:prstGeom>
          <a:noFill/>
          <a:effectLst/>
        </p:spPr>
      </p:pic>
    </p:spTree>
    <p:extLst>
      <p:ext uri="{BB962C8B-B14F-4D97-AF65-F5344CB8AC3E}">
        <p14:creationId xmlns:p14="http://schemas.microsoft.com/office/powerpoint/2010/main" val="3140957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1 column content">
    <p:spTree>
      <p:nvGrpSpPr>
        <p:cNvPr id="1" name=""/>
        <p:cNvGrpSpPr/>
        <p:nvPr/>
      </p:nvGrpSpPr>
      <p:grpSpPr>
        <a:xfrm>
          <a:off x="0" y="0"/>
          <a:ext cx="0" cy="0"/>
          <a:chOff x="0" y="0"/>
          <a:chExt cx="0" cy="0"/>
        </a:xfrm>
      </p:grpSpPr>
      <p:sp>
        <p:nvSpPr>
          <p:cNvPr id="2" name="Content Placeholder 5">
            <a:extLst>
              <a:ext uri="{FF2B5EF4-FFF2-40B4-BE49-F238E27FC236}">
                <a16:creationId xmlns:a16="http://schemas.microsoft.com/office/drawing/2014/main" id="{CEE6DDFB-3AFE-24D9-9429-D26ED2B2FE42}"/>
              </a:ext>
            </a:extLst>
          </p:cNvPr>
          <p:cNvSpPr>
            <a:spLocks noGrp="1"/>
          </p:cNvSpPr>
          <p:nvPr>
            <p:ph sz="quarter" idx="4"/>
          </p:nvPr>
        </p:nvSpPr>
        <p:spPr>
          <a:xfrm>
            <a:off x="640120" y="1322851"/>
            <a:ext cx="10513226" cy="4565086"/>
          </a:xfrm>
          <a:prstGeom prst="rect">
            <a:avLst/>
          </a:prstGeom>
        </p:spPr>
        <p:txBody>
          <a:bodyPr>
            <a:normAutofit/>
          </a:bodyPr>
          <a:lstStyle>
            <a:lvl1pPr marL="228600" indent="-228600">
              <a:buSzPct val="70000"/>
              <a:buFontTx/>
              <a:buBlip>
                <a:blip r:embed="rId2"/>
              </a:buBlip>
              <a:defRPr sz="2000" b="0" i="0">
                <a:latin typeface="+mj-lt"/>
              </a:defRPr>
            </a:lvl1pPr>
            <a:lvl2pPr>
              <a:buClr>
                <a:srgbClr val="00AEEF"/>
              </a:buClr>
              <a:defRPr sz="1800" b="0" i="0">
                <a:latin typeface="+mj-lt"/>
              </a:defRPr>
            </a:lvl2pPr>
            <a:lvl3pPr>
              <a:buClr>
                <a:srgbClr val="00AEEF"/>
              </a:buClr>
              <a:defRPr sz="1600" b="0" i="0">
                <a:latin typeface="+mj-lt"/>
              </a:defRPr>
            </a:lvl3pPr>
            <a:lvl4pPr>
              <a:buClr>
                <a:srgbClr val="00AEEF"/>
              </a:buClr>
              <a:defRPr sz="1400" b="0" i="0">
                <a:latin typeface="+mj-lt"/>
              </a:defRPr>
            </a:lvl4pPr>
            <a:lvl5pPr>
              <a:buClr>
                <a:srgbClr val="00AEEF"/>
              </a:buClr>
              <a:defRPr sz="1200" b="0" i="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itle Placeholder 1">
            <a:extLst>
              <a:ext uri="{FF2B5EF4-FFF2-40B4-BE49-F238E27FC236}">
                <a16:creationId xmlns:a16="http://schemas.microsoft.com/office/drawing/2014/main" id="{145C62B9-8FB7-4143-356D-AE7D3F5ADA0D}"/>
              </a:ext>
            </a:extLst>
          </p:cNvPr>
          <p:cNvSpPr>
            <a:spLocks noGrp="1"/>
          </p:cNvSpPr>
          <p:nvPr>
            <p:ph type="title"/>
          </p:nvPr>
        </p:nvSpPr>
        <p:spPr>
          <a:xfrm>
            <a:off x="637746" y="194856"/>
            <a:ext cx="10515600" cy="879621"/>
          </a:xfrm>
          <a:prstGeom prst="rect">
            <a:avLst/>
          </a:prstGeom>
        </p:spPr>
        <p:txBody>
          <a:bodyPr vert="horz" lIns="91440" tIns="45720" rIns="91440" bIns="45720" rtlCol="0" anchor="ctr">
            <a:normAutofit/>
          </a:bodyPr>
          <a:lstStyle>
            <a:lvl1pPr>
              <a:defRPr b="0" i="0">
                <a:latin typeface="+mn-lt"/>
                <a:ea typeface="Jura" pitchFamily="2" charset="0"/>
              </a:defRPr>
            </a:lvl1pPr>
          </a:lstStyle>
          <a:p>
            <a:r>
              <a:rPr lang="en-US"/>
              <a:t>Click to edit Master title style</a:t>
            </a:r>
            <a:endParaRPr lang="en-IL"/>
          </a:p>
        </p:txBody>
      </p:sp>
      <p:pic>
        <p:nvPicPr>
          <p:cNvPr id="3" name="Picture 2">
            <a:extLst>
              <a:ext uri="{FF2B5EF4-FFF2-40B4-BE49-F238E27FC236}">
                <a16:creationId xmlns:a16="http://schemas.microsoft.com/office/drawing/2014/main" id="{6577B990-12E4-4A27-A1C8-E369B0F7D5D8}"/>
              </a:ext>
            </a:extLst>
          </p:cNvPr>
          <p:cNvPicPr>
            <a:picLocks noChangeAspect="1"/>
          </p:cNvPicPr>
          <p:nvPr userDrawn="1"/>
        </p:nvPicPr>
        <p:blipFill rotWithShape="1">
          <a:blip r:embed="rId3"/>
          <a:srcRect l="50000" b="-92"/>
          <a:stretch/>
        </p:blipFill>
        <p:spPr>
          <a:xfrm>
            <a:off x="0" y="97679"/>
            <a:ext cx="536494" cy="1073974"/>
          </a:xfrm>
          <a:prstGeom prst="rect">
            <a:avLst/>
          </a:prstGeom>
        </p:spPr>
      </p:pic>
    </p:spTree>
    <p:extLst>
      <p:ext uri="{BB962C8B-B14F-4D97-AF65-F5344CB8AC3E}">
        <p14:creationId xmlns:p14="http://schemas.microsoft.com/office/powerpoint/2010/main" val="27487109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E2DA43A-1AAC-4025-A5C7-966A071F59B3}"/>
              </a:ext>
            </a:extLst>
          </p:cNvPr>
          <p:cNvSpPr>
            <a:spLocks noGrp="1"/>
          </p:cNvSpPr>
          <p:nvPr>
            <p:ph type="title"/>
          </p:nvPr>
        </p:nvSpPr>
        <p:spPr>
          <a:xfrm>
            <a:off x="637746" y="194856"/>
            <a:ext cx="10515600" cy="879621"/>
          </a:xfrm>
          <a:prstGeom prst="rect">
            <a:avLst/>
          </a:prstGeom>
        </p:spPr>
        <p:txBody>
          <a:bodyPr vert="horz" lIns="91440" tIns="45720" rIns="91440" bIns="45720" rtlCol="0" anchor="ctr">
            <a:normAutofit/>
          </a:bodyPr>
          <a:lstStyle>
            <a:lvl1pPr>
              <a:defRPr b="0" i="0">
                <a:latin typeface="+mn-lt"/>
                <a:ea typeface="Jura" pitchFamily="2" charset="0"/>
              </a:defRPr>
            </a:lvl1pPr>
          </a:lstStyle>
          <a:p>
            <a:r>
              <a:rPr lang="en-US"/>
              <a:t>Click to edit Master title style</a:t>
            </a:r>
            <a:endParaRPr lang="en-IL"/>
          </a:p>
        </p:txBody>
      </p:sp>
      <p:pic>
        <p:nvPicPr>
          <p:cNvPr id="7" name="Picture 6">
            <a:extLst>
              <a:ext uri="{FF2B5EF4-FFF2-40B4-BE49-F238E27FC236}">
                <a16:creationId xmlns:a16="http://schemas.microsoft.com/office/drawing/2014/main" id="{CC485652-73D0-49EA-A416-587E6F21CA51}"/>
              </a:ext>
            </a:extLst>
          </p:cNvPr>
          <p:cNvPicPr>
            <a:picLocks noChangeAspect="1"/>
          </p:cNvPicPr>
          <p:nvPr userDrawn="1"/>
        </p:nvPicPr>
        <p:blipFill rotWithShape="1">
          <a:blip r:embed="rId2"/>
          <a:srcRect l="50000" b="-92"/>
          <a:stretch/>
        </p:blipFill>
        <p:spPr>
          <a:xfrm>
            <a:off x="0" y="97679"/>
            <a:ext cx="536494" cy="1073974"/>
          </a:xfrm>
          <a:prstGeom prst="rect">
            <a:avLst/>
          </a:prstGeom>
        </p:spPr>
      </p:pic>
    </p:spTree>
    <p:extLst>
      <p:ext uri="{BB962C8B-B14F-4D97-AF65-F5344CB8AC3E}">
        <p14:creationId xmlns:p14="http://schemas.microsoft.com/office/powerpoint/2010/main" val="37594343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1_Picture and Titl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048C13D4-8A03-C130-1607-6B7E9AF42109}"/>
              </a:ext>
            </a:extLst>
          </p:cNvPr>
          <p:cNvSpPr>
            <a:spLocks noGrp="1"/>
          </p:cNvSpPr>
          <p:nvPr>
            <p:ph type="pic" idx="1"/>
          </p:nvPr>
        </p:nvSpPr>
        <p:spPr>
          <a:xfrm>
            <a:off x="233264" y="289248"/>
            <a:ext cx="5477070" cy="610269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L"/>
          </a:p>
        </p:txBody>
      </p:sp>
      <p:grpSp>
        <p:nvGrpSpPr>
          <p:cNvPr id="7" name="Group 6">
            <a:extLst>
              <a:ext uri="{FF2B5EF4-FFF2-40B4-BE49-F238E27FC236}">
                <a16:creationId xmlns:a16="http://schemas.microsoft.com/office/drawing/2014/main" id="{C40BDCEE-85F9-FCC1-C1D5-AB510B37519D}"/>
              </a:ext>
            </a:extLst>
          </p:cNvPr>
          <p:cNvGrpSpPr/>
          <p:nvPr/>
        </p:nvGrpSpPr>
        <p:grpSpPr>
          <a:xfrm>
            <a:off x="6160786" y="692881"/>
            <a:ext cx="318754" cy="318754"/>
            <a:chOff x="373534" y="1488531"/>
            <a:chExt cx="525640" cy="525640"/>
          </a:xfrm>
        </p:grpSpPr>
        <p:sp>
          <p:nvSpPr>
            <p:cNvPr id="12" name="Rectangle 11">
              <a:extLst>
                <a:ext uri="{FF2B5EF4-FFF2-40B4-BE49-F238E27FC236}">
                  <a16:creationId xmlns:a16="http://schemas.microsoft.com/office/drawing/2014/main" id="{540CAB70-7F2B-32D8-30B8-C861C8C0D108}"/>
                </a:ext>
              </a:extLst>
            </p:cNvPr>
            <p:cNvSpPr/>
            <p:nvPr/>
          </p:nvSpPr>
          <p:spPr>
            <a:xfrm>
              <a:off x="574497" y="1488531"/>
              <a:ext cx="123713" cy="52564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3" name="Rectangle 12">
              <a:extLst>
                <a:ext uri="{FF2B5EF4-FFF2-40B4-BE49-F238E27FC236}">
                  <a16:creationId xmlns:a16="http://schemas.microsoft.com/office/drawing/2014/main" id="{B1DED83B-9F45-9BCC-0386-6EA4F89AF8BB}"/>
                </a:ext>
              </a:extLst>
            </p:cNvPr>
            <p:cNvSpPr/>
            <p:nvPr/>
          </p:nvSpPr>
          <p:spPr>
            <a:xfrm rot="16200000">
              <a:off x="574497" y="1488531"/>
              <a:ext cx="123713" cy="525640"/>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14" name="Title Placeholder 1">
            <a:extLst>
              <a:ext uri="{FF2B5EF4-FFF2-40B4-BE49-F238E27FC236}">
                <a16:creationId xmlns:a16="http://schemas.microsoft.com/office/drawing/2014/main" id="{85E375D9-4032-D630-D87E-3880ED362773}"/>
              </a:ext>
            </a:extLst>
          </p:cNvPr>
          <p:cNvSpPr>
            <a:spLocks noGrp="1"/>
          </p:cNvSpPr>
          <p:nvPr>
            <p:ph type="title"/>
          </p:nvPr>
        </p:nvSpPr>
        <p:spPr>
          <a:xfrm>
            <a:off x="6477329" y="210743"/>
            <a:ext cx="4774608" cy="1325563"/>
          </a:xfrm>
          <a:prstGeom prst="rect">
            <a:avLst/>
          </a:prstGeom>
        </p:spPr>
        <p:txBody>
          <a:bodyPr vert="horz" lIns="91440" tIns="45720" rIns="91440" bIns="45720" rtlCol="0" anchor="ctr">
            <a:normAutofit/>
          </a:bodyPr>
          <a:lstStyle>
            <a:lvl1pPr>
              <a:defRPr sz="2800" b="0" i="0">
                <a:latin typeface="+mn-lt"/>
                <a:ea typeface="Jura" pitchFamily="2" charset="0"/>
              </a:defRPr>
            </a:lvl1pPr>
          </a:lstStyle>
          <a:p>
            <a:r>
              <a:rPr lang="en-US"/>
              <a:t>Click to edit Master title style</a:t>
            </a:r>
            <a:endParaRPr lang="en-IL"/>
          </a:p>
        </p:txBody>
      </p:sp>
      <p:sp>
        <p:nvSpPr>
          <p:cNvPr id="15" name="Content Placeholder 5">
            <a:extLst>
              <a:ext uri="{FF2B5EF4-FFF2-40B4-BE49-F238E27FC236}">
                <a16:creationId xmlns:a16="http://schemas.microsoft.com/office/drawing/2014/main" id="{4B98AC69-88CE-45F8-0C1A-8856B640BE8B}"/>
              </a:ext>
            </a:extLst>
          </p:cNvPr>
          <p:cNvSpPr>
            <a:spLocks noGrp="1"/>
          </p:cNvSpPr>
          <p:nvPr>
            <p:ph sz="quarter" idx="4"/>
          </p:nvPr>
        </p:nvSpPr>
        <p:spPr>
          <a:xfrm>
            <a:off x="6477329" y="1607918"/>
            <a:ext cx="4774608" cy="4565086"/>
          </a:xfrm>
          <a:prstGeom prst="rect">
            <a:avLst/>
          </a:prstGeom>
        </p:spPr>
        <p:txBody>
          <a:bodyPr/>
          <a:lstStyle>
            <a:lvl1pPr marL="228600" indent="-228600">
              <a:buSzPct val="70000"/>
              <a:buFontTx/>
              <a:buBlip>
                <a:blip r:embed="rId2"/>
              </a:buBlip>
              <a:defRPr sz="1800" b="0" i="0">
                <a:latin typeface="+mj-lt"/>
              </a:defRPr>
            </a:lvl1pPr>
            <a:lvl2pPr>
              <a:buClr>
                <a:srgbClr val="00AEEF"/>
              </a:buClr>
              <a:defRPr sz="1600" b="0" i="0">
                <a:latin typeface="+mj-lt"/>
              </a:defRPr>
            </a:lvl2pPr>
            <a:lvl3pPr>
              <a:buClr>
                <a:srgbClr val="00AEEF"/>
              </a:buClr>
              <a:defRPr sz="1400" b="0" i="0">
                <a:latin typeface="+mj-lt"/>
              </a:defRPr>
            </a:lvl3pPr>
            <a:lvl4pPr>
              <a:buClr>
                <a:srgbClr val="00AEEF"/>
              </a:buClr>
              <a:defRPr sz="1200" b="0" i="0">
                <a:latin typeface="+mj-lt"/>
              </a:defRPr>
            </a:lvl4pPr>
            <a:lvl5pPr>
              <a:buClr>
                <a:srgbClr val="00AEEF"/>
              </a:buClr>
              <a:defRPr sz="1100" b="0" i="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Tree>
    <p:extLst>
      <p:ext uri="{BB962C8B-B14F-4D97-AF65-F5344CB8AC3E}">
        <p14:creationId xmlns:p14="http://schemas.microsoft.com/office/powerpoint/2010/main" val="35105636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Title and 2 column content">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C90C8EB9-6F51-C096-26B5-DFB330B539C9}"/>
              </a:ext>
            </a:extLst>
          </p:cNvPr>
          <p:cNvSpPr>
            <a:spLocks noGrp="1"/>
          </p:cNvSpPr>
          <p:nvPr>
            <p:ph sz="quarter" idx="4"/>
          </p:nvPr>
        </p:nvSpPr>
        <p:spPr>
          <a:xfrm>
            <a:off x="640120" y="1620797"/>
            <a:ext cx="4774608" cy="4565086"/>
          </a:xfrm>
          <a:prstGeom prst="rect">
            <a:avLst/>
          </a:prstGeom>
        </p:spPr>
        <p:txBody>
          <a:bodyPr/>
          <a:lstStyle>
            <a:lvl1pPr marL="228600" indent="-228600">
              <a:buSzPct val="70000"/>
              <a:buFontTx/>
              <a:buBlip>
                <a:blip r:embed="rId2"/>
              </a:buBlip>
              <a:defRPr sz="1800" b="0" i="0">
                <a:latin typeface="+mj-lt"/>
              </a:defRPr>
            </a:lvl1pPr>
            <a:lvl2pPr>
              <a:buClr>
                <a:srgbClr val="00AEEF"/>
              </a:buClr>
              <a:defRPr sz="1600" b="0" i="0">
                <a:latin typeface="+mj-lt"/>
              </a:defRPr>
            </a:lvl2pPr>
            <a:lvl3pPr>
              <a:buClr>
                <a:srgbClr val="00AEEF"/>
              </a:buClr>
              <a:defRPr sz="1400" b="0" i="0">
                <a:latin typeface="+mj-lt"/>
              </a:defRPr>
            </a:lvl3pPr>
            <a:lvl4pPr>
              <a:buClr>
                <a:srgbClr val="00AEEF"/>
              </a:buClr>
              <a:defRPr sz="1200" b="0" i="0">
                <a:latin typeface="+mj-lt"/>
              </a:defRPr>
            </a:lvl4pPr>
            <a:lvl5pPr>
              <a:buClr>
                <a:srgbClr val="00AEEF"/>
              </a:buClr>
              <a:defRPr sz="1100" b="0" i="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Content Placeholder 5">
            <a:extLst>
              <a:ext uri="{FF2B5EF4-FFF2-40B4-BE49-F238E27FC236}">
                <a16:creationId xmlns:a16="http://schemas.microsoft.com/office/drawing/2014/main" id="{ABC9C245-BB98-D978-4D0E-1B040761D837}"/>
              </a:ext>
            </a:extLst>
          </p:cNvPr>
          <p:cNvSpPr>
            <a:spLocks noGrp="1"/>
          </p:cNvSpPr>
          <p:nvPr>
            <p:ph sz="quarter" idx="10"/>
          </p:nvPr>
        </p:nvSpPr>
        <p:spPr>
          <a:xfrm>
            <a:off x="6171966" y="1620797"/>
            <a:ext cx="4981380" cy="4565086"/>
          </a:xfrm>
          <a:prstGeom prst="rect">
            <a:avLst/>
          </a:prstGeom>
        </p:spPr>
        <p:txBody>
          <a:bodyPr/>
          <a:lstStyle>
            <a:lvl1pPr marL="228600" indent="-228600">
              <a:buSzPct val="70000"/>
              <a:buFontTx/>
              <a:buBlip>
                <a:blip r:embed="rId2"/>
              </a:buBlip>
              <a:defRPr sz="1800" b="0" i="0">
                <a:latin typeface="+mj-lt"/>
              </a:defRPr>
            </a:lvl1pPr>
            <a:lvl2pPr>
              <a:buClr>
                <a:srgbClr val="00AEEF"/>
              </a:buClr>
              <a:defRPr sz="1600" b="0" i="0">
                <a:latin typeface="+mj-lt"/>
              </a:defRPr>
            </a:lvl2pPr>
            <a:lvl3pPr>
              <a:buClr>
                <a:srgbClr val="00AEEF"/>
              </a:buClr>
              <a:defRPr sz="1400" b="0" i="0">
                <a:latin typeface="+mj-lt"/>
              </a:defRPr>
            </a:lvl3pPr>
            <a:lvl4pPr>
              <a:buClr>
                <a:srgbClr val="00AEEF"/>
              </a:buClr>
              <a:defRPr sz="1200" b="0" i="0">
                <a:latin typeface="+mj-lt"/>
              </a:defRPr>
            </a:lvl4pPr>
            <a:lvl5pPr>
              <a:buClr>
                <a:srgbClr val="00AEEF"/>
              </a:buClr>
              <a:defRPr sz="1100" b="0" i="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Title Placeholder 1">
            <a:extLst>
              <a:ext uri="{FF2B5EF4-FFF2-40B4-BE49-F238E27FC236}">
                <a16:creationId xmlns:a16="http://schemas.microsoft.com/office/drawing/2014/main" id="{E6ECA1C4-553E-4BCD-91EB-19D6BBD56DB6}"/>
              </a:ext>
            </a:extLst>
          </p:cNvPr>
          <p:cNvSpPr>
            <a:spLocks noGrp="1"/>
          </p:cNvSpPr>
          <p:nvPr>
            <p:ph type="title"/>
          </p:nvPr>
        </p:nvSpPr>
        <p:spPr>
          <a:xfrm>
            <a:off x="637746" y="194856"/>
            <a:ext cx="10515600" cy="879621"/>
          </a:xfrm>
          <a:prstGeom prst="rect">
            <a:avLst/>
          </a:prstGeom>
        </p:spPr>
        <p:txBody>
          <a:bodyPr vert="horz" lIns="91440" tIns="45720" rIns="91440" bIns="45720" rtlCol="0" anchor="ctr">
            <a:normAutofit/>
          </a:bodyPr>
          <a:lstStyle>
            <a:lvl1pPr>
              <a:defRPr b="0" i="0">
                <a:latin typeface="+mn-lt"/>
                <a:ea typeface="Jura" pitchFamily="2" charset="0"/>
              </a:defRPr>
            </a:lvl1pPr>
          </a:lstStyle>
          <a:p>
            <a:r>
              <a:rPr lang="en-US"/>
              <a:t>Click to edit Master title style</a:t>
            </a:r>
            <a:endParaRPr lang="en-IL"/>
          </a:p>
        </p:txBody>
      </p:sp>
      <p:pic>
        <p:nvPicPr>
          <p:cNvPr id="8" name="Picture 7">
            <a:extLst>
              <a:ext uri="{FF2B5EF4-FFF2-40B4-BE49-F238E27FC236}">
                <a16:creationId xmlns:a16="http://schemas.microsoft.com/office/drawing/2014/main" id="{9EE00EDA-F0CC-468B-8503-8F353A1CDBEA}"/>
              </a:ext>
            </a:extLst>
          </p:cNvPr>
          <p:cNvPicPr>
            <a:picLocks noChangeAspect="1"/>
          </p:cNvPicPr>
          <p:nvPr userDrawn="1"/>
        </p:nvPicPr>
        <p:blipFill rotWithShape="1">
          <a:blip r:embed="rId3"/>
          <a:srcRect l="50000" b="-92"/>
          <a:stretch/>
        </p:blipFill>
        <p:spPr>
          <a:xfrm>
            <a:off x="0" y="97679"/>
            <a:ext cx="536494" cy="1073974"/>
          </a:xfrm>
          <a:prstGeom prst="rect">
            <a:avLst/>
          </a:prstGeom>
        </p:spPr>
      </p:pic>
    </p:spTree>
    <p:extLst>
      <p:ext uri="{BB962C8B-B14F-4D97-AF65-F5344CB8AC3E}">
        <p14:creationId xmlns:p14="http://schemas.microsoft.com/office/powerpoint/2010/main" val="2882881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B2D02E2-A6B6-B3D3-C6CB-59B79A92FA3C}"/>
              </a:ext>
            </a:extLst>
          </p:cNvPr>
          <p:cNvSpPr>
            <a:spLocks noGrp="1"/>
          </p:cNvSpPr>
          <p:nvPr>
            <p:ph type="title"/>
          </p:nvPr>
        </p:nvSpPr>
        <p:spPr>
          <a:xfrm>
            <a:off x="838200" y="116651"/>
            <a:ext cx="10429568" cy="1106136"/>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7" name="Text Placeholder 2">
            <a:extLst>
              <a:ext uri="{FF2B5EF4-FFF2-40B4-BE49-F238E27FC236}">
                <a16:creationId xmlns:a16="http://schemas.microsoft.com/office/drawing/2014/main" id="{803C57E3-74B1-17AF-6009-645434575779}"/>
              </a:ext>
            </a:extLst>
          </p:cNvPr>
          <p:cNvSpPr>
            <a:spLocks noGrp="1"/>
          </p:cNvSpPr>
          <p:nvPr>
            <p:ph type="body" idx="1"/>
          </p:nvPr>
        </p:nvSpPr>
        <p:spPr>
          <a:xfrm>
            <a:off x="838200" y="1577150"/>
            <a:ext cx="10429568" cy="36310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9" name="Rectangle 8">
            <a:extLst>
              <a:ext uri="{FF2B5EF4-FFF2-40B4-BE49-F238E27FC236}">
                <a16:creationId xmlns:a16="http://schemas.microsoft.com/office/drawing/2014/main" id="{D1D26B2E-6412-4BEB-92CC-1653B20F66AC}"/>
              </a:ext>
            </a:extLst>
          </p:cNvPr>
          <p:cNvSpPr/>
          <p:nvPr userDrawn="1"/>
        </p:nvSpPr>
        <p:spPr>
          <a:xfrm>
            <a:off x="574162" y="6425640"/>
            <a:ext cx="6907058" cy="230832"/>
          </a:xfrm>
          <a:prstGeom prst="rect">
            <a:avLst/>
          </a:prstGeom>
        </p:spPr>
        <p:txBody>
          <a:bodyPr wrap="square">
            <a:spAutoFit/>
          </a:bodyPr>
          <a:lstStyle/>
          <a:p>
            <a:r>
              <a:rPr lang="en-US" sz="900" cap="all" baseline="0">
                <a:solidFill>
                  <a:schemeClr val="bg1">
                    <a:lumMod val="50000"/>
                  </a:schemeClr>
                </a:solidFill>
                <a:latin typeface="+mj-lt"/>
                <a:ea typeface="Jura" pitchFamily="2" charset="0"/>
              </a:rPr>
              <a:t>Proprietary and Confidential</a:t>
            </a:r>
          </a:p>
        </p:txBody>
      </p:sp>
      <p:pic>
        <p:nvPicPr>
          <p:cNvPr id="3" name="Picture 2">
            <a:extLst>
              <a:ext uri="{FF2B5EF4-FFF2-40B4-BE49-F238E27FC236}">
                <a16:creationId xmlns:a16="http://schemas.microsoft.com/office/drawing/2014/main" id="{129C7208-A144-467E-BED6-57BED39E8CDE}"/>
              </a:ext>
            </a:extLst>
          </p:cNvPr>
          <p:cNvPicPr>
            <a:picLocks noChangeAspect="1"/>
          </p:cNvPicPr>
          <p:nvPr userDrawn="1"/>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l="7681" t="18530" r="8393" b="22979"/>
          <a:stretch/>
        </p:blipFill>
        <p:spPr>
          <a:xfrm>
            <a:off x="10241280" y="6369330"/>
            <a:ext cx="1657177" cy="342000"/>
          </a:xfrm>
          <a:prstGeom prst="rect">
            <a:avLst/>
          </a:prstGeom>
        </p:spPr>
      </p:pic>
    </p:spTree>
    <p:extLst>
      <p:ext uri="{BB962C8B-B14F-4D97-AF65-F5344CB8AC3E}">
        <p14:creationId xmlns:p14="http://schemas.microsoft.com/office/powerpoint/2010/main" val="1579012245"/>
      </p:ext>
    </p:extLst>
  </p:cSld>
  <p:clrMap bg1="lt1" tx1="dk1" bg2="lt2" tx2="dk2" accent1="accent1" accent2="accent2" accent3="accent3" accent4="accent4" accent5="accent5" accent6="accent6" hlink="hlink" folHlink="folHlink"/>
  <p:sldLayoutIdLst>
    <p:sldLayoutId id="2147483675" r:id="rId1"/>
    <p:sldLayoutId id="2147483679" r:id="rId2"/>
    <p:sldLayoutId id="2147483678" r:id="rId3"/>
    <p:sldLayoutId id="2147483661" r:id="rId4"/>
    <p:sldLayoutId id="2147483680" r:id="rId5"/>
    <p:sldLayoutId id="2147483664" r:id="rId6"/>
    <p:sldLayoutId id="2147483666" r:id="rId7"/>
    <p:sldLayoutId id="2147483668" r:id="rId8"/>
    <p:sldLayoutId id="2147483669" r:id="rId9"/>
    <p:sldLayoutId id="2147483670" r:id="rId10"/>
    <p:sldLayoutId id="2147483671" r:id="rId11"/>
    <p:sldLayoutId id="2147483672" r:id="rId12"/>
    <p:sldLayoutId id="2147483662" r:id="rId13"/>
    <p:sldLayoutId id="2147483663" r:id="rId14"/>
    <p:sldLayoutId id="2147483681" r:id="rId15"/>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hf hdr="0"/>
  <p:txStyles>
    <p:titleStyle>
      <a:lvl1pPr algn="l" defTabSz="914400" rtl="0" eaLnBrk="1" latinLnBrk="0" hangingPunct="1">
        <a:lnSpc>
          <a:spcPct val="90000"/>
        </a:lnSpc>
        <a:spcBef>
          <a:spcPct val="0"/>
        </a:spcBef>
        <a:buNone/>
        <a:defRPr lang="en-IL" sz="4000" b="0" i="0" kern="1200" dirty="0">
          <a:solidFill>
            <a:schemeClr val="tx1"/>
          </a:solidFill>
          <a:latin typeface="+mn-lt"/>
          <a:ea typeface="Jura" pitchFamily="2" charset="0"/>
          <a:cs typeface="+mj-cs"/>
        </a:defRPr>
      </a:lvl1pPr>
    </p:titleStyle>
    <p:bodyStyle>
      <a:lvl1pPr marL="228600" indent="-228600" algn="l" defTabSz="914400" rtl="0" eaLnBrk="1" latinLnBrk="0" hangingPunct="1">
        <a:lnSpc>
          <a:spcPct val="90000"/>
        </a:lnSpc>
        <a:spcBef>
          <a:spcPts val="1000"/>
        </a:spcBef>
        <a:buSzPct val="70000"/>
        <a:buFontTx/>
        <a:buBlip>
          <a:blip r:embed="rId18"/>
        </a:buBlip>
        <a:defRPr sz="1800" b="0" i="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rgbClr val="00AEEF"/>
        </a:buClr>
        <a:buFont typeface="Arial" panose="020B0604020202020204" pitchFamily="34" charset="0"/>
        <a:buChar char="•"/>
        <a:defRPr sz="1600" b="0" i="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Clr>
          <a:srgbClr val="00AEEF"/>
        </a:buClr>
        <a:buFont typeface="Arial" panose="020B0604020202020204" pitchFamily="34" charset="0"/>
        <a:buChar char="•"/>
        <a:defRPr sz="1400" b="0" i="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Clr>
          <a:srgbClr val="00AEEF"/>
        </a:buClr>
        <a:buFont typeface="Arial" panose="020B0604020202020204" pitchFamily="34" charset="0"/>
        <a:buChar char="•"/>
        <a:defRPr sz="1200" b="0" i="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Clr>
          <a:srgbClr val="00AEEF"/>
        </a:buClr>
        <a:buFont typeface="Arial" panose="020B0604020202020204" pitchFamily="34" charset="0"/>
        <a:buChar char="•"/>
        <a:defRPr sz="1200" b="0" i="0" kern="1200">
          <a:solidFill>
            <a:schemeClr val="tx1"/>
          </a:solidFill>
          <a:latin typeface="+mj-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6.emf"/></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Layout" Target="../slideLayouts/slideLayout6.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47510E-920B-1C5E-D0ED-FB15B28046E6}"/>
              </a:ext>
            </a:extLst>
          </p:cNvPr>
          <p:cNvSpPr>
            <a:spLocks noGrp="1"/>
          </p:cNvSpPr>
          <p:nvPr>
            <p:ph type="body" sz="half" idx="2"/>
          </p:nvPr>
        </p:nvSpPr>
        <p:spPr>
          <a:xfrm>
            <a:off x="123212" y="368745"/>
            <a:ext cx="5603334" cy="2793187"/>
          </a:xfrm>
        </p:spPr>
        <p:txBody>
          <a:bodyPr/>
          <a:lstStyle/>
          <a:p>
            <a:r>
              <a:rPr lang="en-US" sz="4000" b="1" dirty="0">
                <a:latin typeface="+mn-lt"/>
              </a:rPr>
              <a:t>Ran Regev</a:t>
            </a:r>
            <a:endParaRPr lang="en-IL" dirty="0"/>
          </a:p>
        </p:txBody>
      </p:sp>
      <p:pic>
        <p:nvPicPr>
          <p:cNvPr id="10" name="Picture Placeholder 9">
            <a:extLst>
              <a:ext uri="{FF2B5EF4-FFF2-40B4-BE49-F238E27FC236}">
                <a16:creationId xmlns:a16="http://schemas.microsoft.com/office/drawing/2014/main" id="{2C1536F8-3301-4170-B852-95CA62C55D24}"/>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697" b="697"/>
          <a:stretch/>
        </p:blipFill>
        <p:spPr/>
      </p:pic>
      <p:pic>
        <p:nvPicPr>
          <p:cNvPr id="5" name="Picture 4">
            <a:extLst>
              <a:ext uri="{FF2B5EF4-FFF2-40B4-BE49-F238E27FC236}">
                <a16:creationId xmlns:a16="http://schemas.microsoft.com/office/drawing/2014/main" id="{99CBB300-7E18-43FE-BE5B-36E0E8CDCB0A}"/>
              </a:ext>
            </a:extLst>
          </p:cNvPr>
          <p:cNvPicPr>
            <a:picLocks noChangeAspect="1"/>
          </p:cNvPicPr>
          <p:nvPr/>
        </p:nvPicPr>
        <p:blipFill rotWithShape="1">
          <a:blip r:embed="rId3">
            <a:extLst>
              <a:ext uri="{28A0092B-C50C-407E-A947-70E740481C1C}">
                <a14:useLocalDpi xmlns:a14="http://schemas.microsoft.com/office/drawing/2010/main" val="0"/>
              </a:ext>
            </a:extLst>
          </a:blip>
          <a:srcRect l="37691" t="16471" r="25275" b="43031"/>
          <a:stretch/>
        </p:blipFill>
        <p:spPr>
          <a:xfrm>
            <a:off x="1863249" y="3111309"/>
            <a:ext cx="2123260" cy="1741377"/>
          </a:xfrm>
          <a:prstGeom prst="rect">
            <a:avLst/>
          </a:prstGeom>
          <a:ln>
            <a:noFill/>
          </a:ln>
          <a:effectLst/>
        </p:spPr>
      </p:pic>
      <p:sp>
        <p:nvSpPr>
          <p:cNvPr id="7" name="TextBox 6">
            <a:extLst>
              <a:ext uri="{FF2B5EF4-FFF2-40B4-BE49-F238E27FC236}">
                <a16:creationId xmlns:a16="http://schemas.microsoft.com/office/drawing/2014/main" id="{B1CCBD0E-158D-9C9E-4973-D9004BAE677C}"/>
              </a:ext>
            </a:extLst>
          </p:cNvPr>
          <p:cNvSpPr txBox="1"/>
          <p:nvPr/>
        </p:nvSpPr>
        <p:spPr>
          <a:xfrm>
            <a:off x="801642" y="2059499"/>
            <a:ext cx="4924904" cy="646331"/>
          </a:xfrm>
          <a:prstGeom prst="rect">
            <a:avLst/>
          </a:prstGeom>
          <a:noFill/>
        </p:spPr>
        <p:txBody>
          <a:bodyPr wrap="square">
            <a:spAutoFit/>
          </a:bodyPr>
          <a:lstStyle/>
          <a:p>
            <a:pPr algn="l"/>
            <a:r>
              <a:rPr lang="en-US" dirty="0">
                <a:latin typeface="+mn-lt"/>
              </a:rPr>
              <a:t>C++ Developer since 1999, Work for Beyeonics, </a:t>
            </a:r>
            <a:br>
              <a:rPr lang="en-US" dirty="0">
                <a:latin typeface="+mn-lt"/>
              </a:rPr>
            </a:br>
            <a:r>
              <a:rPr lang="en-US" dirty="0">
                <a:latin typeface="+mn-lt"/>
              </a:rPr>
              <a:t>ISO member, WG21, SG21 participant, Israeli NB</a:t>
            </a:r>
          </a:p>
        </p:txBody>
      </p:sp>
      <p:sp>
        <p:nvSpPr>
          <p:cNvPr id="2" name="TextBox 1">
            <a:extLst>
              <a:ext uri="{FF2B5EF4-FFF2-40B4-BE49-F238E27FC236}">
                <a16:creationId xmlns:a16="http://schemas.microsoft.com/office/drawing/2014/main" id="{2018C840-2300-A4B7-8B82-0039ED535EA7}"/>
              </a:ext>
            </a:extLst>
          </p:cNvPr>
          <p:cNvSpPr txBox="1"/>
          <p:nvPr/>
        </p:nvSpPr>
        <p:spPr>
          <a:xfrm>
            <a:off x="11572920" y="0"/>
            <a:ext cx="619080" cy="369332"/>
          </a:xfrm>
          <a:prstGeom prst="rect">
            <a:avLst/>
          </a:prstGeom>
          <a:noFill/>
        </p:spPr>
        <p:txBody>
          <a:bodyPr wrap="none" rtlCol="1">
            <a:spAutoFit/>
          </a:bodyPr>
          <a:lstStyle/>
          <a:p>
            <a:pPr algn="l"/>
            <a:r>
              <a:rPr lang="en-US" dirty="0">
                <a:solidFill>
                  <a:schemeClr val="accent4"/>
                </a:solidFill>
                <a:latin typeface="+mj-lt"/>
              </a:rPr>
              <a:t>1/26</a:t>
            </a:r>
            <a:endParaRPr lang="he-IL" dirty="0">
              <a:solidFill>
                <a:schemeClr val="accent4"/>
              </a:solidFill>
              <a:latin typeface="+mj-lt"/>
            </a:endParaRPr>
          </a:p>
        </p:txBody>
      </p:sp>
    </p:spTree>
    <p:extLst>
      <p:ext uri="{BB962C8B-B14F-4D97-AF65-F5344CB8AC3E}">
        <p14:creationId xmlns:p14="http://schemas.microsoft.com/office/powerpoint/2010/main" val="21576399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7988E6-4C42-9AED-2D96-3EE09E8A9ACD}"/>
              </a:ext>
            </a:extLst>
          </p:cNvPr>
          <p:cNvSpPr>
            <a:spLocks noGrp="1"/>
          </p:cNvSpPr>
          <p:nvPr>
            <p:ph sz="quarter" idx="4"/>
          </p:nvPr>
        </p:nvSpPr>
        <p:spPr>
          <a:xfrm>
            <a:off x="640120" y="1322851"/>
            <a:ext cx="8733636" cy="4565086"/>
          </a:xfrm>
        </p:spPr>
        <p:txBody>
          <a:bodyPr>
            <a:normAutofit/>
          </a:bodyPr>
          <a:lstStyle/>
          <a:p>
            <a:pPr algn="just"/>
            <a:r>
              <a:rPr lang="en-US" dirty="0">
                <a:latin typeface="Montserrat" panose="00000500000000000000" pitchFamily="2" charset="0"/>
              </a:rPr>
              <a:t>Not all requirements can be expressed as contracts:</a:t>
            </a:r>
          </a:p>
          <a:p>
            <a:pPr algn="just"/>
            <a:endParaRPr lang="en-US" b="0" i="0" dirty="0">
              <a:solidFill>
                <a:srgbClr val="000000"/>
              </a:solidFill>
              <a:effectLst/>
              <a:latin typeface="Noto Sans Mono"/>
            </a:endParaRPr>
          </a:p>
          <a:p>
            <a:r>
              <a:rPr lang="en-US" dirty="0">
                <a:latin typeface="Montserrat" panose="00000500000000000000" pitchFamily="2" charset="0"/>
              </a:rPr>
              <a:t>Compare comp is used throughout for algorithms </a:t>
            </a:r>
            <a:br>
              <a:rPr lang="en-US" dirty="0">
                <a:latin typeface="Montserrat" panose="00000500000000000000" pitchFamily="2" charset="0"/>
              </a:rPr>
            </a:br>
            <a:r>
              <a:rPr lang="en-US" b="1" dirty="0">
                <a:latin typeface="Montserrat" panose="00000500000000000000" pitchFamily="2" charset="0"/>
              </a:rPr>
              <a:t>assuming an ordering relation</a:t>
            </a:r>
          </a:p>
          <a:p>
            <a:pPr algn="just"/>
            <a:endParaRPr lang="en-US" sz="3200" dirty="0"/>
          </a:p>
          <a:p>
            <a:pPr algn="just"/>
            <a:r>
              <a:rPr lang="en-US" dirty="0">
                <a:latin typeface="Montserrat" panose="00000500000000000000" pitchFamily="2" charset="0"/>
              </a:rPr>
              <a:t>Setting explicit contracts does not guarantee correctness:</a:t>
            </a:r>
          </a:p>
          <a:p>
            <a:pPr marL="0" indent="0">
              <a:buNone/>
            </a:pPr>
            <a:r>
              <a:rPr lang="en-US" sz="2400" dirty="0">
                <a:solidFill>
                  <a:srgbClr val="8000FF"/>
                </a:solidFill>
                <a:effectLst/>
                <a:latin typeface="Courier New" panose="02070309020205020404" pitchFamily="49" charset="0"/>
              </a:rPr>
              <a:t>bool</a:t>
            </a:r>
            <a:r>
              <a:rPr lang="en-US" sz="2400" dirty="0">
                <a:solidFill>
                  <a:srgbClr val="000000"/>
                </a:solidFill>
                <a:effectLst/>
                <a:latin typeface="Courier New" panose="02070309020205020404" pitchFamily="49" charset="0"/>
              </a:rPr>
              <a:t> </a:t>
            </a:r>
            <a:r>
              <a:rPr lang="en-US" sz="2400" dirty="0" err="1">
                <a:solidFill>
                  <a:srgbClr val="000000"/>
                </a:solidFill>
                <a:effectLst/>
                <a:latin typeface="Courier New" panose="02070309020205020404" pitchFamily="49" charset="0"/>
              </a:rPr>
              <a:t>hold_my_shares</a:t>
            </a:r>
            <a:r>
              <a:rPr lang="en-US" sz="2400" b="1" dirty="0">
                <a:solidFill>
                  <a:srgbClr val="000080"/>
                </a:solidFill>
                <a:effectLst/>
                <a:latin typeface="Courier New" panose="02070309020205020404" pitchFamily="49" charset="0"/>
              </a:rPr>
              <a:t>()</a:t>
            </a:r>
          </a:p>
          <a:p>
            <a:pPr marL="0" indent="0">
              <a:buNone/>
            </a:pPr>
            <a:r>
              <a:rPr lang="en-US" sz="2400" dirty="0">
                <a:solidFill>
                  <a:srgbClr val="000000"/>
                </a:solidFill>
                <a:effectLst/>
                <a:latin typeface="Courier New" panose="02070309020205020404" pitchFamily="49" charset="0"/>
              </a:rPr>
              <a:t>  post</a:t>
            </a:r>
            <a:r>
              <a:rPr lang="en-US" sz="2400" b="1" dirty="0">
                <a:solidFill>
                  <a:srgbClr val="000080"/>
                </a:solidFill>
                <a:effectLst/>
                <a:latin typeface="Courier New" panose="02070309020205020404" pitchFamily="49" charset="0"/>
              </a:rPr>
              <a:t>(</a:t>
            </a:r>
            <a:r>
              <a:rPr lang="en-US" sz="2400" dirty="0">
                <a:solidFill>
                  <a:srgbClr val="000000"/>
                </a:solidFill>
                <a:effectLst/>
                <a:latin typeface="Courier New" panose="02070309020205020404" pitchFamily="49" charset="0"/>
              </a:rPr>
              <a:t>profit</a:t>
            </a:r>
            <a:r>
              <a:rPr lang="en-US" sz="2400" b="1" dirty="0">
                <a:solidFill>
                  <a:srgbClr val="000080"/>
                </a:solidFill>
                <a:effectLst/>
                <a:latin typeface="Courier New" panose="02070309020205020404" pitchFamily="49" charset="0"/>
              </a:rPr>
              <a:t>==</a:t>
            </a:r>
            <a:r>
              <a:rPr lang="en-US" sz="2400" b="1" dirty="0">
                <a:solidFill>
                  <a:srgbClr val="0000FF"/>
                </a:solidFill>
                <a:effectLst/>
                <a:latin typeface="Courier New" panose="02070309020205020404" pitchFamily="49" charset="0"/>
              </a:rPr>
              <a:t>true</a:t>
            </a:r>
            <a:r>
              <a:rPr lang="en-US" sz="2400" b="1" dirty="0">
                <a:solidFill>
                  <a:srgbClr val="000080"/>
                </a:solidFill>
                <a:effectLst/>
                <a:latin typeface="Courier New" panose="02070309020205020404" pitchFamily="49" charset="0"/>
              </a:rPr>
              <a:t>);</a:t>
            </a:r>
            <a:endParaRPr lang="en-US" sz="2400" dirty="0">
              <a:effectLst/>
            </a:endParaRPr>
          </a:p>
          <a:p>
            <a:pPr lvl="1"/>
            <a:endParaRPr lang="en-US" sz="2400" dirty="0"/>
          </a:p>
          <a:p>
            <a:pPr lvl="1"/>
            <a:endParaRPr lang="en-US" dirty="0"/>
          </a:p>
        </p:txBody>
      </p:sp>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lstStyle/>
          <a:p>
            <a:r>
              <a:rPr lang="en-US" sz="3200" b="1" kern="0" dirty="0">
                <a:latin typeface="Jura"/>
                <a:ea typeface="+mn-ea"/>
              </a:rPr>
              <a:t>Contracts Facility: To Code, not always possible</a:t>
            </a:r>
          </a:p>
        </p:txBody>
      </p:sp>
      <p:pic>
        <p:nvPicPr>
          <p:cNvPr id="6" name="Picture 5" descr="A bird perched on a branch&#10;&#10;Description automatically generated">
            <a:extLst>
              <a:ext uri="{FF2B5EF4-FFF2-40B4-BE49-F238E27FC236}">
                <a16:creationId xmlns:a16="http://schemas.microsoft.com/office/drawing/2014/main" id="{D656C648-6775-77A9-F3E2-A4D8A10EE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5594" y="1322851"/>
            <a:ext cx="2873583" cy="2377509"/>
          </a:xfrm>
          <a:prstGeom prst="roundRect">
            <a:avLst>
              <a:gd name="adj" fmla="val 8594"/>
            </a:avLst>
          </a:prstGeom>
          <a:solidFill>
            <a:srgbClr val="FFFFFF">
              <a:shade val="85000"/>
            </a:srgbClr>
          </a:solidFill>
          <a:ln>
            <a:noFill/>
          </a:ln>
          <a:effectLst/>
        </p:spPr>
      </p:pic>
      <p:pic>
        <p:nvPicPr>
          <p:cNvPr id="2" name="Picture 1">
            <a:extLst>
              <a:ext uri="{FF2B5EF4-FFF2-40B4-BE49-F238E27FC236}">
                <a16:creationId xmlns:a16="http://schemas.microsoft.com/office/drawing/2014/main" id="{0FF32AD6-AFD0-0872-EB39-D77EE2E68F2B}"/>
              </a:ext>
            </a:extLst>
          </p:cNvPr>
          <p:cNvPicPr>
            <a:picLocks noChangeAspect="1"/>
          </p:cNvPicPr>
          <p:nvPr/>
        </p:nvPicPr>
        <p:blipFill rotWithShape="1">
          <a:blip r:embed="rId3">
            <a:alphaModFix amt="16000"/>
            <a:duotone>
              <a:prstClr val="black"/>
              <a:schemeClr val="tx2">
                <a:tint val="45000"/>
                <a:satMod val="400000"/>
              </a:schemeClr>
            </a:duotone>
          </a:blip>
          <a:srcRect l="13817" t="39147" b="-1"/>
          <a:stretch/>
        </p:blipFill>
        <p:spPr>
          <a:xfrm rot="10800000">
            <a:off x="8106822" y="4512613"/>
            <a:ext cx="4085178" cy="2345387"/>
          </a:xfrm>
          <a:prstGeom prst="rect">
            <a:avLst/>
          </a:prstGeom>
        </p:spPr>
      </p:pic>
      <p:sp>
        <p:nvSpPr>
          <p:cNvPr id="7" name="TextBox 6">
            <a:extLst>
              <a:ext uri="{FF2B5EF4-FFF2-40B4-BE49-F238E27FC236}">
                <a16:creationId xmlns:a16="http://schemas.microsoft.com/office/drawing/2014/main" id="{4D7C5F53-E68A-217F-1CA7-555AD508B227}"/>
              </a:ext>
            </a:extLst>
          </p:cNvPr>
          <p:cNvSpPr txBox="1"/>
          <p:nvPr/>
        </p:nvSpPr>
        <p:spPr>
          <a:xfrm>
            <a:off x="11469177" y="26633"/>
            <a:ext cx="736099" cy="369332"/>
          </a:xfrm>
          <a:prstGeom prst="rect">
            <a:avLst/>
          </a:prstGeom>
          <a:noFill/>
        </p:spPr>
        <p:txBody>
          <a:bodyPr wrap="none" rtlCol="1">
            <a:spAutoFit/>
          </a:bodyPr>
          <a:lstStyle/>
          <a:p>
            <a:pPr algn="l"/>
            <a:r>
              <a:rPr lang="en-US" dirty="0">
                <a:solidFill>
                  <a:schemeClr val="accent4"/>
                </a:solidFill>
                <a:latin typeface="+mj-lt"/>
              </a:rPr>
              <a:t>10/26</a:t>
            </a:r>
            <a:endParaRPr lang="he-IL" dirty="0">
              <a:solidFill>
                <a:schemeClr val="accent4"/>
              </a:solidFill>
              <a:latin typeface="+mj-lt"/>
            </a:endParaRPr>
          </a:p>
        </p:txBody>
      </p:sp>
    </p:spTree>
    <p:extLst>
      <p:ext uri="{BB962C8B-B14F-4D97-AF65-F5344CB8AC3E}">
        <p14:creationId xmlns:p14="http://schemas.microsoft.com/office/powerpoint/2010/main" val="29879914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7988E6-4C42-9AED-2D96-3EE09E8A9ACD}"/>
              </a:ext>
            </a:extLst>
          </p:cNvPr>
          <p:cNvSpPr>
            <a:spLocks noGrp="1"/>
          </p:cNvSpPr>
          <p:nvPr>
            <p:ph sz="quarter" idx="4"/>
          </p:nvPr>
        </p:nvSpPr>
        <p:spPr>
          <a:xfrm>
            <a:off x="637745" y="1619422"/>
            <a:ext cx="9713617" cy="4565086"/>
          </a:xfrm>
        </p:spPr>
        <p:txBody>
          <a:bodyPr>
            <a:normAutofit/>
          </a:bodyPr>
          <a:lstStyle/>
          <a:p>
            <a:pPr>
              <a:lnSpc>
                <a:spcPct val="110000"/>
              </a:lnSpc>
            </a:pPr>
            <a:r>
              <a:rPr lang="en-US" sz="1950" dirty="0">
                <a:latin typeface="Montserrat" panose="00000500000000000000" pitchFamily="2" charset="0"/>
              </a:rPr>
              <a:t>A function that accepts any input has a wide contract</a:t>
            </a:r>
            <a:br>
              <a:rPr lang="en-US" sz="1950" dirty="0">
                <a:latin typeface="Montserrat" panose="00000500000000000000" pitchFamily="2" charset="0"/>
              </a:rPr>
            </a:br>
            <a:endParaRPr lang="en-US" sz="1950" dirty="0">
              <a:latin typeface="Montserrat" panose="00000500000000000000" pitchFamily="2" charset="0"/>
            </a:endParaRPr>
          </a:p>
          <a:p>
            <a:pPr>
              <a:lnSpc>
                <a:spcPct val="110000"/>
              </a:lnSpc>
            </a:pPr>
            <a:r>
              <a:rPr lang="en-US" sz="1950" dirty="0">
                <a:latin typeface="Montserrat" panose="00000500000000000000" pitchFamily="2" charset="0"/>
              </a:rPr>
              <a:t>A function that is limited in its acceptable inputs has a narrow contract</a:t>
            </a:r>
            <a:br>
              <a:rPr lang="en-US" sz="1950" dirty="0">
                <a:latin typeface="Montserrat" panose="00000500000000000000" pitchFamily="2" charset="0"/>
              </a:rPr>
            </a:br>
            <a:endParaRPr lang="en-US" sz="1950" dirty="0">
              <a:latin typeface="Montserrat" panose="00000500000000000000" pitchFamily="2" charset="0"/>
            </a:endParaRPr>
          </a:p>
          <a:p>
            <a:pPr>
              <a:lnSpc>
                <a:spcPct val="110000"/>
              </a:lnSpc>
            </a:pPr>
            <a:r>
              <a:rPr lang="en-US" sz="1950" dirty="0">
                <a:latin typeface="Montserrat" panose="00000500000000000000" pitchFamily="2" charset="0"/>
              </a:rPr>
              <a:t>Narrow contracts limits the possible values of a type</a:t>
            </a:r>
            <a:br>
              <a:rPr lang="en-US" sz="1950" dirty="0">
                <a:latin typeface="Montserrat" panose="00000500000000000000" pitchFamily="2" charset="0"/>
              </a:rPr>
            </a:br>
            <a:endParaRPr lang="en-US" sz="1950" dirty="0">
              <a:latin typeface="Montserrat" panose="00000500000000000000" pitchFamily="2" charset="0"/>
            </a:endParaRPr>
          </a:p>
          <a:p>
            <a:pPr>
              <a:lnSpc>
                <a:spcPct val="110000"/>
              </a:lnSpc>
            </a:pPr>
            <a:r>
              <a:rPr lang="en-US" sz="1950" dirty="0">
                <a:latin typeface="Montserrat" panose="00000500000000000000" pitchFamily="2" charset="0"/>
              </a:rPr>
              <a:t>Throwing exceptions, returning errors – are part of the contract</a:t>
            </a:r>
            <a:br>
              <a:rPr lang="en-US" dirty="0">
                <a:latin typeface="Montserrat" panose="00000500000000000000" pitchFamily="2" charset="0"/>
              </a:rPr>
            </a:br>
            <a:endParaRPr lang="en-US" dirty="0">
              <a:latin typeface="Montserrat" panose="00000500000000000000" pitchFamily="2" charset="0"/>
            </a:endParaRPr>
          </a:p>
          <a:p>
            <a:r>
              <a:rPr lang="en-US" sz="1950" dirty="0">
                <a:latin typeface="Montserrat" panose="00000500000000000000" pitchFamily="2" charset="0"/>
              </a:rPr>
              <a:t>Fundamental Understanding:</a:t>
            </a:r>
          </a:p>
          <a:p>
            <a:pPr lvl="1"/>
            <a:r>
              <a:rPr lang="en-US" dirty="0">
                <a:latin typeface="Montserrat" panose="00000500000000000000" pitchFamily="2" charset="0"/>
              </a:rPr>
              <a:t>Values or States that are out of contract are bugs – not something to handle</a:t>
            </a:r>
          </a:p>
        </p:txBody>
      </p:sp>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lstStyle/>
          <a:p>
            <a:r>
              <a:rPr lang="en-US" sz="3200" b="1" kern="0" dirty="0">
                <a:latin typeface="Jura"/>
                <a:ea typeface="+mn-ea"/>
                <a:sym typeface="Wingdings" panose="05000000000000000000" pitchFamily="2" charset="2"/>
              </a:rPr>
              <a:t>Narrow and Wide Contracts</a:t>
            </a:r>
            <a:endParaRPr lang="en-US" sz="3200" b="1" kern="0" dirty="0">
              <a:latin typeface="Jura"/>
              <a:ea typeface="+mn-ea"/>
            </a:endParaRPr>
          </a:p>
        </p:txBody>
      </p:sp>
      <p:pic>
        <p:nvPicPr>
          <p:cNvPr id="2" name="Picture 1">
            <a:extLst>
              <a:ext uri="{FF2B5EF4-FFF2-40B4-BE49-F238E27FC236}">
                <a16:creationId xmlns:a16="http://schemas.microsoft.com/office/drawing/2014/main" id="{61F9F32F-5BA0-D690-AF7F-9DB83162050B}"/>
              </a:ext>
            </a:extLst>
          </p:cNvPr>
          <p:cNvPicPr>
            <a:picLocks noChangeAspect="1"/>
          </p:cNvPicPr>
          <p:nvPr/>
        </p:nvPicPr>
        <p:blipFill rotWithShape="1">
          <a:blip r:embed="rId2">
            <a:alphaModFix amt="16000"/>
            <a:duotone>
              <a:prstClr val="black"/>
              <a:schemeClr val="tx2">
                <a:tint val="45000"/>
                <a:satMod val="400000"/>
              </a:schemeClr>
            </a:duotone>
          </a:blip>
          <a:srcRect l="13817" t="39147" b="-1"/>
          <a:stretch/>
        </p:blipFill>
        <p:spPr>
          <a:xfrm rot="10800000">
            <a:off x="8106822" y="4512613"/>
            <a:ext cx="4085178" cy="2345387"/>
          </a:xfrm>
          <a:prstGeom prst="rect">
            <a:avLst/>
          </a:prstGeom>
        </p:spPr>
      </p:pic>
      <p:sp>
        <p:nvSpPr>
          <p:cNvPr id="7" name="TextBox 6">
            <a:extLst>
              <a:ext uri="{FF2B5EF4-FFF2-40B4-BE49-F238E27FC236}">
                <a16:creationId xmlns:a16="http://schemas.microsoft.com/office/drawing/2014/main" id="{34797CD7-AC9D-9278-C545-C014F7E329EE}"/>
              </a:ext>
            </a:extLst>
          </p:cNvPr>
          <p:cNvSpPr txBox="1"/>
          <p:nvPr/>
        </p:nvSpPr>
        <p:spPr>
          <a:xfrm>
            <a:off x="11455901" y="10190"/>
            <a:ext cx="736099" cy="369332"/>
          </a:xfrm>
          <a:prstGeom prst="rect">
            <a:avLst/>
          </a:prstGeom>
          <a:noFill/>
        </p:spPr>
        <p:txBody>
          <a:bodyPr wrap="none" rtlCol="1">
            <a:spAutoFit/>
          </a:bodyPr>
          <a:lstStyle/>
          <a:p>
            <a:pPr algn="l"/>
            <a:r>
              <a:rPr lang="en-US" dirty="0">
                <a:solidFill>
                  <a:schemeClr val="accent4"/>
                </a:solidFill>
                <a:latin typeface="+mj-lt"/>
              </a:rPr>
              <a:t>11/26</a:t>
            </a:r>
            <a:endParaRPr lang="he-IL" dirty="0">
              <a:solidFill>
                <a:schemeClr val="accent4"/>
              </a:solidFill>
              <a:latin typeface="+mj-lt"/>
            </a:endParaRPr>
          </a:p>
        </p:txBody>
      </p:sp>
      <p:pic>
        <p:nvPicPr>
          <p:cNvPr id="5" name="Picture 4" descr="Birds standing in a field&#10;&#10;Description automatically generated">
            <a:extLst>
              <a:ext uri="{FF2B5EF4-FFF2-40B4-BE49-F238E27FC236}">
                <a16:creationId xmlns:a16="http://schemas.microsoft.com/office/drawing/2014/main" id="{0A80399E-E7B5-DDB4-EA1B-7843B10CF064}"/>
              </a:ext>
            </a:extLst>
          </p:cNvPr>
          <p:cNvPicPr>
            <a:picLocks noChangeAspect="1"/>
          </p:cNvPicPr>
          <p:nvPr/>
        </p:nvPicPr>
        <p:blipFill rotWithShape="1">
          <a:blip r:embed="rId3">
            <a:extLst>
              <a:ext uri="{28A0092B-C50C-407E-A947-70E740481C1C}">
                <a14:useLocalDpi xmlns:a14="http://schemas.microsoft.com/office/drawing/2010/main" val="0"/>
              </a:ext>
            </a:extLst>
          </a:blip>
          <a:srcRect t="23308"/>
          <a:stretch/>
        </p:blipFill>
        <p:spPr>
          <a:xfrm>
            <a:off x="9277566" y="3011713"/>
            <a:ext cx="2276689" cy="191190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5739696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7988E6-4C42-9AED-2D96-3EE09E8A9ACD}"/>
              </a:ext>
            </a:extLst>
          </p:cNvPr>
          <p:cNvSpPr>
            <a:spLocks noGrp="1"/>
          </p:cNvSpPr>
          <p:nvPr>
            <p:ph sz="quarter" idx="4"/>
          </p:nvPr>
        </p:nvSpPr>
        <p:spPr>
          <a:xfrm>
            <a:off x="640120" y="1322851"/>
            <a:ext cx="11171579" cy="4565086"/>
          </a:xfrm>
        </p:spPr>
        <p:txBody>
          <a:bodyPr>
            <a:normAutofit fontScale="25000" lnSpcReduction="20000"/>
          </a:bodyPr>
          <a:lstStyle/>
          <a:p>
            <a:pPr marL="0" indent="0">
              <a:buNone/>
            </a:pPr>
            <a:r>
              <a:rPr lang="en-US" sz="8000" dirty="0">
                <a:solidFill>
                  <a:srgbClr val="000000"/>
                </a:solidFill>
                <a:effectLst/>
                <a:latin typeface="Courier New" panose="02070309020205020404" pitchFamily="49" charset="0"/>
              </a:rPr>
              <a:t>std</a:t>
            </a:r>
            <a:r>
              <a:rPr lang="en-US" sz="8000" b="1" dirty="0">
                <a:solidFill>
                  <a:srgbClr val="000080"/>
                </a:solidFill>
                <a:effectLst/>
                <a:latin typeface="Courier New" panose="02070309020205020404" pitchFamily="49" charset="0"/>
              </a:rPr>
              <a:t>::</a:t>
            </a:r>
            <a:r>
              <a:rPr lang="en-US" sz="8000" dirty="0">
                <a:solidFill>
                  <a:srgbClr val="000000"/>
                </a:solidFill>
                <a:effectLst/>
                <a:latin typeface="Courier New" panose="02070309020205020404" pitchFamily="49" charset="0"/>
              </a:rPr>
              <a:t>vector</a:t>
            </a:r>
          </a:p>
          <a:p>
            <a:pPr marL="0" indent="0">
              <a:buNone/>
            </a:pPr>
            <a:endParaRPr lang="en-US" sz="8000" dirty="0">
              <a:solidFill>
                <a:srgbClr val="000000"/>
              </a:solidFill>
              <a:effectLst/>
              <a:latin typeface="Courier New" panose="02070309020205020404" pitchFamily="49" charset="0"/>
            </a:endParaRPr>
          </a:p>
          <a:p>
            <a:pPr marL="0" indent="0">
              <a:buNone/>
            </a:pPr>
            <a:r>
              <a:rPr lang="en-US" sz="8000" dirty="0">
                <a:solidFill>
                  <a:srgbClr val="000000"/>
                </a:solidFill>
                <a:effectLst/>
                <a:latin typeface="Courier New" panose="02070309020205020404" pitchFamily="49" charset="0"/>
              </a:rPr>
              <a:t>reference </a:t>
            </a:r>
            <a:r>
              <a:rPr lang="en-US" sz="8000" b="1" dirty="0">
                <a:solidFill>
                  <a:srgbClr val="0000FF"/>
                </a:solidFill>
                <a:effectLst/>
                <a:latin typeface="Courier New" panose="02070309020205020404" pitchFamily="49" charset="0"/>
              </a:rPr>
              <a:t>operator</a:t>
            </a:r>
            <a:r>
              <a:rPr lang="en-US" sz="8000" b="1" dirty="0">
                <a:solidFill>
                  <a:srgbClr val="000080"/>
                </a:solidFill>
                <a:effectLst/>
                <a:latin typeface="Courier New" panose="02070309020205020404" pitchFamily="49" charset="0"/>
              </a:rPr>
              <a:t>[](</a:t>
            </a:r>
            <a:r>
              <a:rPr lang="en-US" sz="8000" dirty="0" err="1">
                <a:solidFill>
                  <a:srgbClr val="000000"/>
                </a:solidFill>
                <a:effectLst/>
                <a:latin typeface="Courier New" panose="02070309020205020404" pitchFamily="49" charset="0"/>
              </a:rPr>
              <a:t>size_type</a:t>
            </a:r>
            <a:r>
              <a:rPr lang="en-US" sz="8000" dirty="0">
                <a:solidFill>
                  <a:srgbClr val="000000"/>
                </a:solidFill>
                <a:effectLst/>
                <a:latin typeface="Courier New" panose="02070309020205020404" pitchFamily="49" charset="0"/>
              </a:rPr>
              <a:t> pos</a:t>
            </a:r>
            <a:r>
              <a:rPr lang="en-US" sz="8000" b="1" dirty="0">
                <a:solidFill>
                  <a:srgbClr val="000080"/>
                </a:solidFill>
                <a:effectLst/>
                <a:latin typeface="Courier New" panose="02070309020205020404" pitchFamily="49" charset="0"/>
              </a:rPr>
              <a:t>)</a:t>
            </a:r>
          </a:p>
          <a:p>
            <a:pPr marL="0" indent="0">
              <a:buNone/>
            </a:pPr>
            <a:r>
              <a:rPr lang="en-US" sz="8000" dirty="0">
                <a:solidFill>
                  <a:srgbClr val="008000"/>
                </a:solidFill>
                <a:effectLst/>
                <a:latin typeface="Courier New" panose="02070309020205020404" pitchFamily="49" charset="0"/>
              </a:rPr>
              <a:t>// narrow: pos &lt; size()</a:t>
            </a:r>
          </a:p>
          <a:p>
            <a:pPr marL="0" indent="0">
              <a:buNone/>
            </a:pPr>
            <a:endParaRPr lang="en-US" sz="8000" dirty="0">
              <a:solidFill>
                <a:srgbClr val="008000"/>
              </a:solidFill>
              <a:latin typeface="Courier New" panose="02070309020205020404" pitchFamily="49" charset="0"/>
            </a:endParaRPr>
          </a:p>
          <a:p>
            <a:pPr marL="0" indent="0">
              <a:buNone/>
            </a:pPr>
            <a:r>
              <a:rPr lang="en-US" sz="8000" dirty="0">
                <a:solidFill>
                  <a:srgbClr val="000000"/>
                </a:solidFill>
                <a:effectLst/>
                <a:latin typeface="Courier New" panose="02070309020205020404" pitchFamily="49" charset="0"/>
              </a:rPr>
              <a:t>reference at</a:t>
            </a:r>
            <a:r>
              <a:rPr lang="en-US" sz="8000" b="1" dirty="0">
                <a:solidFill>
                  <a:srgbClr val="000080"/>
                </a:solidFill>
                <a:effectLst/>
                <a:latin typeface="Courier New" panose="02070309020205020404" pitchFamily="49" charset="0"/>
              </a:rPr>
              <a:t>(</a:t>
            </a:r>
            <a:r>
              <a:rPr lang="en-US" sz="8000" dirty="0" err="1">
                <a:solidFill>
                  <a:srgbClr val="000000"/>
                </a:solidFill>
                <a:effectLst/>
                <a:latin typeface="Courier New" panose="02070309020205020404" pitchFamily="49" charset="0"/>
              </a:rPr>
              <a:t>size_type</a:t>
            </a:r>
            <a:r>
              <a:rPr lang="en-US" sz="8000" dirty="0">
                <a:solidFill>
                  <a:srgbClr val="000000"/>
                </a:solidFill>
                <a:effectLst/>
                <a:latin typeface="Courier New" panose="02070309020205020404" pitchFamily="49" charset="0"/>
              </a:rPr>
              <a:t> pos</a:t>
            </a:r>
            <a:r>
              <a:rPr lang="en-US" sz="8000" b="1" dirty="0">
                <a:solidFill>
                  <a:srgbClr val="000080"/>
                </a:solidFill>
                <a:effectLst/>
                <a:latin typeface="Courier New" panose="02070309020205020404" pitchFamily="49" charset="0"/>
              </a:rPr>
              <a:t>)</a:t>
            </a:r>
          </a:p>
          <a:p>
            <a:pPr marL="0" indent="0">
              <a:buNone/>
            </a:pPr>
            <a:r>
              <a:rPr lang="en-US" sz="8000" dirty="0">
                <a:solidFill>
                  <a:srgbClr val="008000"/>
                </a:solidFill>
                <a:effectLst/>
                <a:latin typeface="Courier New" panose="02070309020205020404" pitchFamily="49" charset="0"/>
              </a:rPr>
              <a:t>// wide (throws if out of bound)</a:t>
            </a:r>
          </a:p>
          <a:p>
            <a:pPr marL="0" indent="0">
              <a:buNone/>
            </a:pPr>
            <a:endParaRPr lang="en-US" sz="8000" dirty="0">
              <a:solidFill>
                <a:srgbClr val="008000"/>
              </a:solidFill>
              <a:effectLst/>
              <a:latin typeface="Courier New" panose="02070309020205020404" pitchFamily="49" charset="0"/>
            </a:endParaRPr>
          </a:p>
          <a:p>
            <a:pPr marL="0" indent="0">
              <a:buNone/>
            </a:pPr>
            <a:r>
              <a:rPr lang="en-US" sz="8000" dirty="0">
                <a:solidFill>
                  <a:srgbClr val="000000"/>
                </a:solidFill>
                <a:effectLst/>
                <a:latin typeface="Courier New" panose="02070309020205020404" pitchFamily="49" charset="0"/>
              </a:rPr>
              <a:t>reference front</a:t>
            </a:r>
            <a:r>
              <a:rPr lang="en-US" sz="8000" b="1" dirty="0">
                <a:solidFill>
                  <a:srgbClr val="000080"/>
                </a:solidFill>
                <a:effectLst/>
                <a:latin typeface="Courier New" panose="02070309020205020404" pitchFamily="49" charset="0"/>
              </a:rPr>
              <a:t>()</a:t>
            </a:r>
          </a:p>
          <a:p>
            <a:pPr marL="0" indent="0">
              <a:buNone/>
            </a:pPr>
            <a:r>
              <a:rPr lang="en-US" sz="8000" dirty="0">
                <a:solidFill>
                  <a:srgbClr val="008000"/>
                </a:solidFill>
                <a:effectLst/>
                <a:latin typeface="Courier New" panose="02070309020205020404" pitchFamily="49" charset="0"/>
              </a:rPr>
              <a:t>// narrow: not empty()</a:t>
            </a:r>
          </a:p>
          <a:p>
            <a:pPr marL="0" indent="0">
              <a:buNone/>
            </a:pPr>
            <a:endParaRPr lang="en-US" sz="8000" dirty="0">
              <a:solidFill>
                <a:srgbClr val="000000"/>
              </a:solidFill>
              <a:effectLst/>
              <a:latin typeface="Courier New" panose="02070309020205020404" pitchFamily="49" charset="0"/>
            </a:endParaRPr>
          </a:p>
          <a:p>
            <a:pPr marL="0" indent="0">
              <a:buNone/>
            </a:pPr>
            <a:r>
              <a:rPr lang="en-US" sz="8000" dirty="0">
                <a:solidFill>
                  <a:srgbClr val="000000"/>
                </a:solidFill>
                <a:effectLst/>
                <a:latin typeface="Courier New" panose="02070309020205020404" pitchFamily="49" charset="0"/>
              </a:rPr>
              <a:t>vector</a:t>
            </a:r>
            <a:r>
              <a:rPr lang="en-US" sz="8000" b="1" dirty="0">
                <a:solidFill>
                  <a:srgbClr val="000080"/>
                </a:solidFill>
                <a:effectLst/>
                <a:latin typeface="Courier New" panose="02070309020205020404" pitchFamily="49" charset="0"/>
              </a:rPr>
              <a:t>(</a:t>
            </a:r>
            <a:r>
              <a:rPr lang="en-US" sz="8000" dirty="0">
                <a:solidFill>
                  <a:srgbClr val="000000"/>
                </a:solidFill>
                <a:effectLst/>
                <a:latin typeface="Courier New" panose="02070309020205020404" pitchFamily="49" charset="0"/>
              </a:rPr>
              <a:t>vector</a:t>
            </a:r>
            <a:r>
              <a:rPr lang="en-US" sz="8000" b="1" dirty="0">
                <a:solidFill>
                  <a:srgbClr val="000080"/>
                </a:solidFill>
                <a:effectLst/>
                <a:latin typeface="Courier New" panose="02070309020205020404" pitchFamily="49" charset="0"/>
              </a:rPr>
              <a:t>&amp;&amp;)</a:t>
            </a:r>
          </a:p>
          <a:p>
            <a:pPr marL="0" indent="0">
              <a:buNone/>
            </a:pPr>
            <a:r>
              <a:rPr lang="en-US" sz="8000" dirty="0">
                <a:solidFill>
                  <a:srgbClr val="008000"/>
                </a:solidFill>
                <a:effectLst/>
                <a:latin typeface="Courier New" panose="02070309020205020404" pitchFamily="49" charset="0"/>
              </a:rPr>
              <a:t>// wide</a:t>
            </a:r>
            <a:endParaRPr lang="en-US" sz="4800" dirty="0">
              <a:effectLst/>
            </a:endParaRPr>
          </a:p>
          <a:p>
            <a:pPr marL="0" indent="0">
              <a:buNone/>
            </a:pPr>
            <a:endParaRPr lang="en-US" sz="3000" dirty="0"/>
          </a:p>
        </p:txBody>
      </p:sp>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lstStyle/>
          <a:p>
            <a:r>
              <a:rPr lang="en-US" sz="3200" b="1" kern="0" dirty="0">
                <a:latin typeface="Jura"/>
                <a:ea typeface="+mn-ea"/>
                <a:sym typeface="Wingdings" panose="05000000000000000000" pitchFamily="2" charset="2"/>
              </a:rPr>
              <a:t>Narrow and Wide Contracts</a:t>
            </a:r>
            <a:endParaRPr lang="en-US" sz="3200" b="1" kern="0" dirty="0">
              <a:latin typeface="Jura"/>
              <a:ea typeface="+mn-ea"/>
            </a:endParaRPr>
          </a:p>
        </p:txBody>
      </p:sp>
      <p:pic>
        <p:nvPicPr>
          <p:cNvPr id="2" name="Picture 1">
            <a:extLst>
              <a:ext uri="{FF2B5EF4-FFF2-40B4-BE49-F238E27FC236}">
                <a16:creationId xmlns:a16="http://schemas.microsoft.com/office/drawing/2014/main" id="{A18CDFFE-42B5-3EFE-C737-2584BECE2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7781" y="2017806"/>
            <a:ext cx="3549574" cy="2809294"/>
          </a:xfrm>
          <a:prstGeom prst="roundRect">
            <a:avLst>
              <a:gd name="adj" fmla="val 8594"/>
            </a:avLst>
          </a:prstGeom>
          <a:solidFill>
            <a:srgbClr val="FFFFFF">
              <a:shade val="85000"/>
            </a:srgbClr>
          </a:solidFill>
          <a:ln>
            <a:noFill/>
          </a:ln>
          <a:effectLst/>
        </p:spPr>
      </p:pic>
      <p:sp>
        <p:nvSpPr>
          <p:cNvPr id="5" name="TextBox 4">
            <a:extLst>
              <a:ext uri="{FF2B5EF4-FFF2-40B4-BE49-F238E27FC236}">
                <a16:creationId xmlns:a16="http://schemas.microsoft.com/office/drawing/2014/main" id="{26C86AAB-A4BE-77DD-0B54-7DEE6CE8D648}"/>
              </a:ext>
            </a:extLst>
          </p:cNvPr>
          <p:cNvSpPr txBox="1"/>
          <p:nvPr/>
        </p:nvSpPr>
        <p:spPr>
          <a:xfrm>
            <a:off x="11455901" y="10190"/>
            <a:ext cx="736099" cy="369332"/>
          </a:xfrm>
          <a:prstGeom prst="rect">
            <a:avLst/>
          </a:prstGeom>
          <a:noFill/>
        </p:spPr>
        <p:txBody>
          <a:bodyPr wrap="none" rtlCol="1">
            <a:spAutoFit/>
          </a:bodyPr>
          <a:lstStyle/>
          <a:p>
            <a:pPr algn="l"/>
            <a:r>
              <a:rPr lang="en-US" dirty="0">
                <a:solidFill>
                  <a:schemeClr val="accent4"/>
                </a:solidFill>
                <a:latin typeface="+mj-lt"/>
              </a:rPr>
              <a:t>12/26</a:t>
            </a:r>
            <a:endParaRPr lang="he-IL" dirty="0">
              <a:solidFill>
                <a:schemeClr val="accent4"/>
              </a:solidFill>
              <a:latin typeface="+mj-lt"/>
            </a:endParaRPr>
          </a:p>
        </p:txBody>
      </p:sp>
    </p:spTree>
    <p:extLst>
      <p:ext uri="{BB962C8B-B14F-4D97-AF65-F5344CB8AC3E}">
        <p14:creationId xmlns:p14="http://schemas.microsoft.com/office/powerpoint/2010/main" val="2746685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7988E6-4C42-9AED-2D96-3EE09E8A9ACD}"/>
              </a:ext>
            </a:extLst>
          </p:cNvPr>
          <p:cNvSpPr>
            <a:spLocks noGrp="1"/>
          </p:cNvSpPr>
          <p:nvPr>
            <p:ph sz="quarter" idx="4"/>
          </p:nvPr>
        </p:nvSpPr>
        <p:spPr>
          <a:xfrm>
            <a:off x="637746" y="1827087"/>
            <a:ext cx="7698537" cy="4565086"/>
          </a:xfrm>
        </p:spPr>
        <p:txBody>
          <a:bodyPr>
            <a:normAutofit/>
          </a:bodyPr>
          <a:lstStyle/>
          <a:p>
            <a:pPr>
              <a:lnSpc>
                <a:spcPct val="110000"/>
              </a:lnSpc>
            </a:pPr>
            <a:r>
              <a:rPr lang="en-US" dirty="0">
                <a:latin typeface="Montserrat" panose="00000500000000000000" pitchFamily="2" charset="0"/>
              </a:rPr>
              <a:t>When we call a function out of contract the result is </a:t>
            </a:r>
            <a:br>
              <a:rPr lang="en-US" dirty="0">
                <a:latin typeface="Montserrat" panose="00000500000000000000" pitchFamily="2" charset="0"/>
              </a:rPr>
            </a:br>
            <a:r>
              <a:rPr lang="en-US" dirty="0">
                <a:latin typeface="Montserrat" panose="00000500000000000000" pitchFamily="2" charset="0"/>
              </a:rPr>
              <a:t>undefined (UB)</a:t>
            </a:r>
            <a:br>
              <a:rPr lang="en-US" dirty="0">
                <a:latin typeface="Montserrat" panose="00000500000000000000" pitchFamily="2" charset="0"/>
              </a:rPr>
            </a:br>
            <a:endParaRPr lang="en-US" dirty="0">
              <a:latin typeface="Montserrat" panose="00000500000000000000" pitchFamily="2" charset="0"/>
            </a:endParaRPr>
          </a:p>
          <a:p>
            <a:pPr>
              <a:lnSpc>
                <a:spcPct val="110000"/>
              </a:lnSpc>
            </a:pPr>
            <a:r>
              <a:rPr lang="en-US" dirty="0">
                <a:latin typeface="Montserrat" panose="00000500000000000000" pitchFamily="2" charset="0"/>
              </a:rPr>
              <a:t>We tend to divide into two undefined behaviors</a:t>
            </a:r>
          </a:p>
          <a:p>
            <a:pPr lvl="1"/>
            <a:r>
              <a:rPr lang="en-US" dirty="0">
                <a:latin typeface="Montserrat" panose="00000500000000000000" pitchFamily="2" charset="0"/>
              </a:rPr>
              <a:t>Library UB </a:t>
            </a:r>
          </a:p>
          <a:p>
            <a:pPr lvl="1"/>
            <a:r>
              <a:rPr lang="en-US" dirty="0">
                <a:latin typeface="Montserrat" panose="00000500000000000000" pitchFamily="2" charset="0"/>
              </a:rPr>
              <a:t>Language UB</a:t>
            </a:r>
            <a:br>
              <a:rPr lang="en-US" dirty="0">
                <a:latin typeface="Montserrat" panose="00000500000000000000" pitchFamily="2" charset="0"/>
              </a:rPr>
            </a:br>
            <a:endParaRPr lang="en-US" dirty="0">
              <a:latin typeface="Montserrat" panose="00000500000000000000" pitchFamily="2" charset="0"/>
            </a:endParaRPr>
          </a:p>
          <a:p>
            <a:r>
              <a:rPr lang="en-US" dirty="0">
                <a:latin typeface="Montserrat" panose="00000500000000000000" pitchFamily="2" charset="0"/>
              </a:rPr>
              <a:t>Library UB may result in a Language UB</a:t>
            </a:r>
            <a:br>
              <a:rPr lang="en-US" dirty="0">
                <a:latin typeface="Montserrat" panose="00000500000000000000" pitchFamily="2" charset="0"/>
              </a:rPr>
            </a:br>
            <a:endParaRPr lang="en-US" dirty="0">
              <a:latin typeface="Montserrat" panose="00000500000000000000" pitchFamily="2" charset="0"/>
            </a:endParaRPr>
          </a:p>
          <a:p>
            <a:r>
              <a:rPr lang="en-US" dirty="0">
                <a:latin typeface="Montserrat" panose="00000500000000000000" pitchFamily="2" charset="0"/>
              </a:rPr>
              <a:t>Language UB may result in many ways</a:t>
            </a:r>
          </a:p>
          <a:p>
            <a:pPr marL="457200" lvl="1" indent="0">
              <a:buNone/>
            </a:pPr>
            <a:endParaRPr lang="en-US" sz="3000" dirty="0"/>
          </a:p>
        </p:txBody>
      </p:sp>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normAutofit/>
          </a:bodyPr>
          <a:lstStyle/>
          <a:p>
            <a:r>
              <a:rPr lang="en-US" sz="3200" b="1" kern="0" dirty="0">
                <a:latin typeface="Jura"/>
                <a:ea typeface="+mn-ea"/>
              </a:rPr>
              <a:t>Contract violation results in Undefined Behavior</a:t>
            </a:r>
          </a:p>
        </p:txBody>
      </p:sp>
      <p:pic>
        <p:nvPicPr>
          <p:cNvPr id="2" name="Picture 1" descr="A bird swimming in the water&#10;&#10;Description automatically generated">
            <a:extLst>
              <a:ext uri="{FF2B5EF4-FFF2-40B4-BE49-F238E27FC236}">
                <a16:creationId xmlns:a16="http://schemas.microsoft.com/office/drawing/2014/main" id="{258885E5-64EE-DDA5-B6EE-7C663746F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4517" y="1395124"/>
            <a:ext cx="2658829" cy="1845273"/>
          </a:xfrm>
          <a:prstGeom prst="roundRect">
            <a:avLst>
              <a:gd name="adj" fmla="val 8594"/>
            </a:avLst>
          </a:prstGeom>
          <a:solidFill>
            <a:srgbClr val="FFFFFF">
              <a:shade val="85000"/>
            </a:srgbClr>
          </a:solidFill>
          <a:ln>
            <a:noFill/>
          </a:ln>
          <a:effectLst/>
        </p:spPr>
      </p:pic>
      <p:pic>
        <p:nvPicPr>
          <p:cNvPr id="7" name="Picture 6">
            <a:extLst>
              <a:ext uri="{FF2B5EF4-FFF2-40B4-BE49-F238E27FC236}">
                <a16:creationId xmlns:a16="http://schemas.microsoft.com/office/drawing/2014/main" id="{68677786-73E4-6061-54F4-66897420CA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4517" y="3429000"/>
            <a:ext cx="2658829" cy="2147064"/>
          </a:xfrm>
          <a:prstGeom prst="roundRect">
            <a:avLst>
              <a:gd name="adj" fmla="val 8594"/>
            </a:avLst>
          </a:prstGeom>
          <a:solidFill>
            <a:srgbClr val="FFFFFF">
              <a:shade val="85000"/>
            </a:srgbClr>
          </a:solidFill>
          <a:ln>
            <a:noFill/>
          </a:ln>
          <a:effectLst/>
        </p:spPr>
      </p:pic>
      <p:sp>
        <p:nvSpPr>
          <p:cNvPr id="5" name="TextBox 4">
            <a:extLst>
              <a:ext uri="{FF2B5EF4-FFF2-40B4-BE49-F238E27FC236}">
                <a16:creationId xmlns:a16="http://schemas.microsoft.com/office/drawing/2014/main" id="{373C5DCB-4134-2363-ED88-B7ECB07F1394}"/>
              </a:ext>
            </a:extLst>
          </p:cNvPr>
          <p:cNvSpPr txBox="1"/>
          <p:nvPr/>
        </p:nvSpPr>
        <p:spPr>
          <a:xfrm>
            <a:off x="11455901" y="10190"/>
            <a:ext cx="736099" cy="369332"/>
          </a:xfrm>
          <a:prstGeom prst="rect">
            <a:avLst/>
          </a:prstGeom>
          <a:noFill/>
        </p:spPr>
        <p:txBody>
          <a:bodyPr wrap="none" rtlCol="1">
            <a:spAutoFit/>
          </a:bodyPr>
          <a:lstStyle/>
          <a:p>
            <a:pPr algn="l"/>
            <a:r>
              <a:rPr lang="en-US" dirty="0">
                <a:solidFill>
                  <a:schemeClr val="accent4"/>
                </a:solidFill>
                <a:latin typeface="+mj-lt"/>
              </a:rPr>
              <a:t>13/26</a:t>
            </a:r>
            <a:endParaRPr lang="he-IL" dirty="0">
              <a:solidFill>
                <a:schemeClr val="accent4"/>
              </a:solidFill>
              <a:latin typeface="+mj-lt"/>
            </a:endParaRPr>
          </a:p>
        </p:txBody>
      </p:sp>
    </p:spTree>
    <p:extLst>
      <p:ext uri="{BB962C8B-B14F-4D97-AF65-F5344CB8AC3E}">
        <p14:creationId xmlns:p14="http://schemas.microsoft.com/office/powerpoint/2010/main" val="5111916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7988E6-4C42-9AED-2D96-3EE09E8A9ACD}"/>
              </a:ext>
            </a:extLst>
          </p:cNvPr>
          <p:cNvSpPr>
            <a:spLocks noGrp="1"/>
          </p:cNvSpPr>
          <p:nvPr>
            <p:ph sz="quarter" idx="4"/>
          </p:nvPr>
        </p:nvSpPr>
        <p:spPr>
          <a:xfrm>
            <a:off x="640120" y="1322851"/>
            <a:ext cx="10513226" cy="4565086"/>
          </a:xfrm>
        </p:spPr>
        <p:txBody>
          <a:bodyPr>
            <a:normAutofit fontScale="92500" lnSpcReduction="20000"/>
          </a:bodyPr>
          <a:lstStyle/>
          <a:p>
            <a:pPr marL="0" indent="0">
              <a:buNone/>
            </a:pPr>
            <a:r>
              <a:rPr lang="en-US" sz="2400" dirty="0">
                <a:solidFill>
                  <a:srgbClr val="8000FF"/>
                </a:solidFill>
                <a:effectLst/>
                <a:latin typeface="Courier New" panose="02070309020205020404" pitchFamily="49" charset="0"/>
              </a:rPr>
              <a:t>class</a:t>
            </a:r>
            <a:r>
              <a:rPr lang="en-US" sz="2400" dirty="0">
                <a:solidFill>
                  <a:srgbClr val="000000"/>
                </a:solidFill>
                <a:effectLst/>
                <a:latin typeface="Courier New" panose="02070309020205020404" pitchFamily="49" charset="0"/>
              </a:rPr>
              <a:t> </a:t>
            </a:r>
            <a:r>
              <a:rPr lang="en-US" sz="2400" dirty="0" err="1">
                <a:solidFill>
                  <a:srgbClr val="000000"/>
                </a:solidFill>
                <a:effectLst/>
                <a:latin typeface="Courier New" panose="02070309020205020404" pitchFamily="49" charset="0"/>
              </a:rPr>
              <a:t>QueueReceiverMaster</a:t>
            </a:r>
            <a:r>
              <a:rPr lang="en-US" sz="2400" dirty="0">
                <a:solidFill>
                  <a:srgbClr val="000000"/>
                </a:solidFill>
                <a:effectLst/>
                <a:latin typeface="Courier New" panose="02070309020205020404" pitchFamily="49" charset="0"/>
              </a:rPr>
              <a:t> </a:t>
            </a:r>
            <a:r>
              <a:rPr lang="en-US" sz="2400" b="1" dirty="0">
                <a:solidFill>
                  <a:srgbClr val="000080"/>
                </a:solidFill>
                <a:effectLst/>
                <a:latin typeface="Courier New" panose="02070309020205020404" pitchFamily="49" charset="0"/>
              </a:rPr>
              <a:t>{</a:t>
            </a:r>
          </a:p>
          <a:p>
            <a:pPr marL="0" indent="0">
              <a:buNone/>
            </a:pPr>
            <a:r>
              <a:rPr lang="en-US" sz="2400" dirty="0">
                <a:solidFill>
                  <a:srgbClr val="8000FF"/>
                </a:solidFill>
                <a:effectLst/>
                <a:latin typeface="Courier New" panose="02070309020205020404" pitchFamily="49" charset="0"/>
              </a:rPr>
              <a:t>public</a:t>
            </a:r>
            <a:r>
              <a:rPr lang="en-US" sz="2400" b="1" dirty="0">
                <a:solidFill>
                  <a:srgbClr val="000080"/>
                </a:solidFill>
                <a:effectLst/>
                <a:latin typeface="Courier New" panose="02070309020205020404" pitchFamily="49" charset="0"/>
              </a:rPr>
              <a:t>:</a:t>
            </a:r>
          </a:p>
          <a:p>
            <a:pPr marL="0" indent="0">
              <a:buNone/>
            </a:pPr>
            <a:r>
              <a:rPr lang="en-US" sz="2400" b="1" dirty="0">
                <a:solidFill>
                  <a:srgbClr val="000080"/>
                </a:solidFill>
                <a:latin typeface="Courier New" panose="02070309020205020404" pitchFamily="49" charset="0"/>
              </a:rPr>
              <a:t>  </a:t>
            </a:r>
            <a:r>
              <a:rPr lang="en-US" sz="2400" dirty="0">
                <a:solidFill>
                  <a:srgbClr val="008000"/>
                </a:solidFill>
                <a:effectLst/>
                <a:latin typeface="Courier New" panose="02070309020205020404" pitchFamily="49" charset="0"/>
              </a:rPr>
              <a:t>// the behavior is undefined if receivers are</a:t>
            </a:r>
          </a:p>
          <a:p>
            <a:pPr marL="0" indent="0">
              <a:buNone/>
            </a:pPr>
            <a:r>
              <a:rPr lang="en-US" sz="2400" dirty="0">
                <a:solidFill>
                  <a:srgbClr val="008000"/>
                </a:solidFill>
                <a:effectLst/>
                <a:latin typeface="Courier New" panose="02070309020205020404" pitchFamily="49" charset="0"/>
              </a:rPr>
              <a:t>  // set after the call to Start(), or when are</a:t>
            </a:r>
          </a:p>
          <a:p>
            <a:pPr marL="0" indent="0">
              <a:buNone/>
            </a:pPr>
            <a:r>
              <a:rPr lang="en-US" sz="2400" dirty="0">
                <a:solidFill>
                  <a:srgbClr val="008000"/>
                </a:solidFill>
                <a:latin typeface="Courier New" panose="02070309020205020404" pitchFamily="49" charset="0"/>
              </a:rPr>
              <a:t>  </a:t>
            </a:r>
            <a:r>
              <a:rPr lang="en-US" sz="2400" dirty="0">
                <a:solidFill>
                  <a:srgbClr val="008000"/>
                </a:solidFill>
                <a:effectLst/>
                <a:latin typeface="Courier New" panose="02070309020205020404" pitchFamily="49" charset="0"/>
              </a:rPr>
              <a:t>// set more than once</a:t>
            </a:r>
          </a:p>
          <a:p>
            <a:pPr marL="0" indent="0">
              <a:buNone/>
            </a:pPr>
            <a:r>
              <a:rPr lang="en-US" sz="2400" dirty="0">
                <a:solidFill>
                  <a:srgbClr val="008000"/>
                </a:solidFill>
                <a:latin typeface="Courier New" panose="02070309020205020404" pitchFamily="49" charset="0"/>
              </a:rPr>
              <a:t>  </a:t>
            </a:r>
            <a:r>
              <a:rPr lang="en-US" sz="2400" dirty="0">
                <a:solidFill>
                  <a:srgbClr val="8000FF"/>
                </a:solidFill>
                <a:effectLst/>
                <a:latin typeface="Courier New" panose="02070309020205020404" pitchFamily="49" charset="0"/>
              </a:rPr>
              <a:t>void</a:t>
            </a:r>
            <a:r>
              <a:rPr lang="en-US" sz="2400" dirty="0">
                <a:solidFill>
                  <a:srgbClr val="000000"/>
                </a:solidFill>
                <a:effectLst/>
                <a:latin typeface="Courier New" panose="02070309020205020404" pitchFamily="49" charset="0"/>
              </a:rPr>
              <a:t> </a:t>
            </a:r>
            <a:r>
              <a:rPr lang="en-US" sz="2400" dirty="0" err="1">
                <a:solidFill>
                  <a:srgbClr val="000000"/>
                </a:solidFill>
                <a:effectLst/>
                <a:latin typeface="Courier New" panose="02070309020205020404" pitchFamily="49" charset="0"/>
              </a:rPr>
              <a:t>SetReceivers</a:t>
            </a:r>
            <a:r>
              <a:rPr lang="en-US" sz="2400" b="1" dirty="0">
                <a:solidFill>
                  <a:srgbClr val="000080"/>
                </a:solidFill>
                <a:effectLst/>
                <a:latin typeface="Courier New" panose="02070309020205020404" pitchFamily="49" charset="0"/>
              </a:rPr>
              <a:t>(</a:t>
            </a:r>
            <a:r>
              <a:rPr lang="en-US" sz="2400" dirty="0">
                <a:solidFill>
                  <a:srgbClr val="000000"/>
                </a:solidFill>
                <a:effectLst/>
                <a:latin typeface="Courier New" panose="02070309020205020404" pitchFamily="49" charset="0"/>
              </a:rPr>
              <a:t>std</a:t>
            </a:r>
            <a:r>
              <a:rPr lang="en-US" sz="2400" b="1" dirty="0">
                <a:solidFill>
                  <a:srgbClr val="000080"/>
                </a:solidFill>
                <a:effectLst/>
                <a:latin typeface="Courier New" panose="02070309020205020404" pitchFamily="49" charset="0"/>
              </a:rPr>
              <a:t>::</a:t>
            </a:r>
            <a:r>
              <a:rPr lang="en-US" sz="2400" dirty="0">
                <a:solidFill>
                  <a:srgbClr val="000000"/>
                </a:solidFill>
                <a:effectLst/>
                <a:latin typeface="Courier New" panose="02070309020205020404" pitchFamily="49" charset="0"/>
              </a:rPr>
              <a:t>list</a:t>
            </a:r>
            <a:r>
              <a:rPr lang="en-US" sz="2400" b="1" dirty="0">
                <a:solidFill>
                  <a:srgbClr val="000080"/>
                </a:solidFill>
                <a:effectLst/>
                <a:latin typeface="Courier New" panose="02070309020205020404" pitchFamily="49" charset="0"/>
              </a:rPr>
              <a:t>&lt;</a:t>
            </a:r>
            <a:r>
              <a:rPr lang="en-US" sz="2400" dirty="0" err="1">
                <a:solidFill>
                  <a:srgbClr val="000000"/>
                </a:solidFill>
                <a:effectLst/>
                <a:latin typeface="Courier New" panose="02070309020205020404" pitchFamily="49" charset="0"/>
              </a:rPr>
              <a:t>QueueReceiver</a:t>
            </a:r>
            <a:r>
              <a:rPr lang="en-US" sz="2400" b="1" dirty="0">
                <a:solidFill>
                  <a:srgbClr val="000080"/>
                </a:solidFill>
                <a:effectLst/>
                <a:latin typeface="Courier New" panose="02070309020205020404" pitchFamily="49" charset="0"/>
              </a:rPr>
              <a:t>&gt;</a:t>
            </a:r>
            <a:r>
              <a:rPr lang="en-US" sz="2400" dirty="0">
                <a:solidFill>
                  <a:srgbClr val="000000"/>
                </a:solidFill>
                <a:effectLst/>
                <a:latin typeface="Courier New" panose="02070309020205020404" pitchFamily="49" charset="0"/>
              </a:rPr>
              <a:t> receivers</a:t>
            </a:r>
            <a:r>
              <a:rPr lang="en-US" sz="2400" b="1" dirty="0">
                <a:solidFill>
                  <a:srgbClr val="000080"/>
                </a:solidFill>
                <a:effectLst/>
                <a:latin typeface="Courier New" panose="02070309020205020404" pitchFamily="49" charset="0"/>
              </a:rPr>
              <a:t>);</a:t>
            </a:r>
            <a:r>
              <a:rPr lang="en-US" sz="2400" dirty="0">
                <a:solidFill>
                  <a:srgbClr val="000000"/>
                </a:solidFill>
                <a:effectLst/>
                <a:latin typeface="Courier New" panose="02070309020205020404" pitchFamily="49" charset="0"/>
              </a:rPr>
              <a:t> </a:t>
            </a:r>
          </a:p>
          <a:p>
            <a:pPr marL="0" indent="0">
              <a:buNone/>
            </a:pPr>
            <a:r>
              <a:rPr lang="en-US" sz="2400" dirty="0">
                <a:solidFill>
                  <a:srgbClr val="8000FF"/>
                </a:solidFill>
                <a:effectLst/>
                <a:latin typeface="Courier New" panose="02070309020205020404" pitchFamily="49" charset="0"/>
              </a:rPr>
              <a:t>public</a:t>
            </a:r>
            <a:r>
              <a:rPr lang="en-US" sz="2400" b="1" dirty="0">
                <a:solidFill>
                  <a:srgbClr val="000080"/>
                </a:solidFill>
                <a:effectLst/>
                <a:latin typeface="Courier New" panose="02070309020205020404" pitchFamily="49" charset="0"/>
              </a:rPr>
              <a:t>:</a:t>
            </a:r>
            <a:r>
              <a:rPr lang="en-US" sz="2400" dirty="0">
                <a:solidFill>
                  <a:srgbClr val="000000"/>
                </a:solidFill>
                <a:effectLst/>
                <a:latin typeface="Courier New" panose="02070309020205020404" pitchFamily="49" charset="0"/>
              </a:rPr>
              <a:t> </a:t>
            </a:r>
          </a:p>
          <a:p>
            <a:pPr marL="0" indent="0">
              <a:buNone/>
            </a:pPr>
            <a:r>
              <a:rPr lang="en-US" sz="2400" dirty="0">
                <a:solidFill>
                  <a:srgbClr val="000000"/>
                </a:solidFill>
                <a:latin typeface="Courier New" panose="02070309020205020404" pitchFamily="49" charset="0"/>
              </a:rPr>
              <a:t>  </a:t>
            </a:r>
            <a:r>
              <a:rPr lang="en-US" sz="2400" dirty="0">
                <a:solidFill>
                  <a:srgbClr val="8000FF"/>
                </a:solidFill>
                <a:effectLst/>
                <a:latin typeface="Courier New" panose="02070309020205020404" pitchFamily="49" charset="0"/>
              </a:rPr>
              <a:t>void</a:t>
            </a:r>
            <a:r>
              <a:rPr lang="en-US" sz="2400" dirty="0">
                <a:solidFill>
                  <a:srgbClr val="000000"/>
                </a:solidFill>
                <a:effectLst/>
                <a:latin typeface="Courier New" panose="02070309020205020404" pitchFamily="49" charset="0"/>
              </a:rPr>
              <a:t> Start</a:t>
            </a:r>
            <a:r>
              <a:rPr lang="en-US" sz="2400" b="1" dirty="0">
                <a:solidFill>
                  <a:srgbClr val="000080"/>
                </a:solidFill>
                <a:effectLst/>
                <a:latin typeface="Courier New" panose="02070309020205020404" pitchFamily="49" charset="0"/>
              </a:rPr>
              <a:t>();</a:t>
            </a:r>
            <a:r>
              <a:rPr lang="en-US" sz="2400" dirty="0">
                <a:solidFill>
                  <a:srgbClr val="000000"/>
                </a:solidFill>
                <a:effectLst/>
                <a:latin typeface="Courier New" panose="02070309020205020404" pitchFamily="49" charset="0"/>
              </a:rPr>
              <a:t> </a:t>
            </a:r>
          </a:p>
          <a:p>
            <a:pPr marL="0" indent="0">
              <a:buNone/>
            </a:pPr>
            <a:r>
              <a:rPr lang="en-US" sz="2400" dirty="0">
                <a:solidFill>
                  <a:srgbClr val="000000"/>
                </a:solidFill>
                <a:latin typeface="Courier New" panose="02070309020205020404" pitchFamily="49" charset="0"/>
              </a:rPr>
              <a:t>  </a:t>
            </a:r>
            <a:r>
              <a:rPr lang="en-US" sz="2400" dirty="0">
                <a:solidFill>
                  <a:srgbClr val="8000FF"/>
                </a:solidFill>
                <a:effectLst/>
                <a:latin typeface="Courier New" panose="02070309020205020404" pitchFamily="49" charset="0"/>
              </a:rPr>
              <a:t>void</a:t>
            </a:r>
            <a:r>
              <a:rPr lang="en-US" sz="2400" dirty="0">
                <a:solidFill>
                  <a:srgbClr val="000000"/>
                </a:solidFill>
                <a:effectLst/>
                <a:latin typeface="Courier New" panose="02070309020205020404" pitchFamily="49" charset="0"/>
              </a:rPr>
              <a:t> Stop</a:t>
            </a:r>
            <a:r>
              <a:rPr lang="en-US" sz="2400" b="1" dirty="0">
                <a:solidFill>
                  <a:srgbClr val="000080"/>
                </a:solidFill>
                <a:effectLst/>
                <a:latin typeface="Courier New" panose="02070309020205020404" pitchFamily="49" charset="0"/>
              </a:rPr>
              <a:t>();</a:t>
            </a:r>
            <a:r>
              <a:rPr lang="en-US" sz="2400" dirty="0">
                <a:solidFill>
                  <a:srgbClr val="000000"/>
                </a:solidFill>
                <a:effectLst/>
                <a:latin typeface="Courier New" panose="02070309020205020404" pitchFamily="49" charset="0"/>
              </a:rPr>
              <a:t> </a:t>
            </a:r>
          </a:p>
          <a:p>
            <a:pPr marL="0" indent="0">
              <a:buNone/>
            </a:pPr>
            <a:r>
              <a:rPr lang="en-US" sz="2400" dirty="0">
                <a:solidFill>
                  <a:srgbClr val="8000FF"/>
                </a:solidFill>
                <a:effectLst/>
                <a:latin typeface="Courier New" panose="02070309020205020404" pitchFamily="49" charset="0"/>
              </a:rPr>
              <a:t>  void</a:t>
            </a:r>
            <a:r>
              <a:rPr lang="en-US" sz="2400" dirty="0">
                <a:solidFill>
                  <a:srgbClr val="000000"/>
                </a:solidFill>
                <a:effectLst/>
                <a:latin typeface="Courier New" panose="02070309020205020404" pitchFamily="49" charset="0"/>
              </a:rPr>
              <a:t> Join</a:t>
            </a:r>
            <a:r>
              <a:rPr lang="en-US" sz="2400" b="1" dirty="0">
                <a:solidFill>
                  <a:srgbClr val="000080"/>
                </a:solidFill>
                <a:effectLst/>
                <a:latin typeface="Courier New" panose="02070309020205020404" pitchFamily="49" charset="0"/>
              </a:rPr>
              <a:t>();</a:t>
            </a:r>
          </a:p>
          <a:p>
            <a:pPr marL="0" indent="0">
              <a:buNone/>
            </a:pPr>
            <a:r>
              <a:rPr lang="en-US" sz="2400" dirty="0">
                <a:solidFill>
                  <a:srgbClr val="008000"/>
                </a:solidFill>
                <a:effectLst/>
                <a:latin typeface="Courier New" panose="02070309020205020404" pitchFamily="49" charset="0"/>
              </a:rPr>
              <a:t>  /* … */</a:t>
            </a:r>
          </a:p>
          <a:p>
            <a:pPr marL="0" indent="0">
              <a:buNone/>
            </a:pPr>
            <a:r>
              <a:rPr lang="en-US" sz="2400" b="1" dirty="0">
                <a:solidFill>
                  <a:srgbClr val="000080"/>
                </a:solidFill>
                <a:effectLst/>
                <a:latin typeface="Courier New" panose="02070309020205020404" pitchFamily="49" charset="0"/>
              </a:rPr>
              <a:t>};</a:t>
            </a:r>
            <a:endParaRPr lang="en-US" sz="2000" dirty="0">
              <a:effectLst/>
            </a:endParaRPr>
          </a:p>
          <a:p>
            <a:pPr marL="0" indent="0">
              <a:buNone/>
            </a:pPr>
            <a:endParaRPr lang="en-US" sz="2300" i="1" dirty="0"/>
          </a:p>
        </p:txBody>
      </p:sp>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normAutofit/>
          </a:bodyPr>
          <a:lstStyle/>
          <a:p>
            <a:r>
              <a:rPr lang="en-US" sz="3200" b="1" kern="0" dirty="0">
                <a:latin typeface="Jura"/>
                <a:ea typeface="+mn-ea"/>
              </a:rPr>
              <a:t>Contract violation results in Undefined Behavior</a:t>
            </a:r>
          </a:p>
        </p:txBody>
      </p:sp>
      <p:pic>
        <p:nvPicPr>
          <p:cNvPr id="7" name="Picture 6" descr="A white bird standing in water&#10;&#10;Description automatically generated">
            <a:extLst>
              <a:ext uri="{FF2B5EF4-FFF2-40B4-BE49-F238E27FC236}">
                <a16:creationId xmlns:a16="http://schemas.microsoft.com/office/drawing/2014/main" id="{D7B19DBE-9573-8800-05F5-2E2FF2543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3614" y="3913288"/>
            <a:ext cx="2284554" cy="2112770"/>
          </a:xfrm>
          <a:prstGeom prst="roundRect">
            <a:avLst>
              <a:gd name="adj" fmla="val 8594"/>
            </a:avLst>
          </a:prstGeom>
          <a:solidFill>
            <a:srgbClr val="FFFFFF">
              <a:shade val="85000"/>
            </a:srgbClr>
          </a:solidFill>
          <a:ln>
            <a:noFill/>
          </a:ln>
          <a:effectLst/>
        </p:spPr>
      </p:pic>
      <p:pic>
        <p:nvPicPr>
          <p:cNvPr id="2" name="Picture 1">
            <a:extLst>
              <a:ext uri="{FF2B5EF4-FFF2-40B4-BE49-F238E27FC236}">
                <a16:creationId xmlns:a16="http://schemas.microsoft.com/office/drawing/2014/main" id="{48F18D6A-F718-99D1-AA63-2B8993233267}"/>
              </a:ext>
            </a:extLst>
          </p:cNvPr>
          <p:cNvPicPr>
            <a:picLocks noChangeAspect="1"/>
          </p:cNvPicPr>
          <p:nvPr/>
        </p:nvPicPr>
        <p:blipFill rotWithShape="1">
          <a:blip r:embed="rId3">
            <a:alphaModFix amt="16000"/>
            <a:duotone>
              <a:prstClr val="black"/>
              <a:schemeClr val="tx2">
                <a:tint val="45000"/>
                <a:satMod val="400000"/>
              </a:schemeClr>
            </a:duotone>
          </a:blip>
          <a:srcRect l="13817" t="39147" b="-1"/>
          <a:stretch/>
        </p:blipFill>
        <p:spPr>
          <a:xfrm rot="10800000">
            <a:off x="8106822" y="4512613"/>
            <a:ext cx="4085178" cy="2345387"/>
          </a:xfrm>
          <a:prstGeom prst="rect">
            <a:avLst/>
          </a:prstGeom>
        </p:spPr>
      </p:pic>
      <p:sp>
        <p:nvSpPr>
          <p:cNvPr id="5" name="TextBox 4">
            <a:extLst>
              <a:ext uri="{FF2B5EF4-FFF2-40B4-BE49-F238E27FC236}">
                <a16:creationId xmlns:a16="http://schemas.microsoft.com/office/drawing/2014/main" id="{4818FF2D-9684-16CA-0D5B-27D1741553EA}"/>
              </a:ext>
            </a:extLst>
          </p:cNvPr>
          <p:cNvSpPr txBox="1"/>
          <p:nvPr/>
        </p:nvSpPr>
        <p:spPr>
          <a:xfrm>
            <a:off x="11455901" y="10190"/>
            <a:ext cx="736099" cy="369332"/>
          </a:xfrm>
          <a:prstGeom prst="rect">
            <a:avLst/>
          </a:prstGeom>
          <a:noFill/>
        </p:spPr>
        <p:txBody>
          <a:bodyPr wrap="none" rtlCol="1">
            <a:spAutoFit/>
          </a:bodyPr>
          <a:lstStyle/>
          <a:p>
            <a:pPr algn="l"/>
            <a:r>
              <a:rPr lang="en-US" dirty="0">
                <a:solidFill>
                  <a:schemeClr val="accent4"/>
                </a:solidFill>
                <a:latin typeface="+mj-lt"/>
              </a:rPr>
              <a:t>14/26</a:t>
            </a:r>
            <a:endParaRPr lang="he-IL" dirty="0">
              <a:solidFill>
                <a:schemeClr val="accent4"/>
              </a:solidFill>
              <a:latin typeface="+mj-lt"/>
            </a:endParaRPr>
          </a:p>
        </p:txBody>
      </p:sp>
    </p:spTree>
    <p:extLst>
      <p:ext uri="{BB962C8B-B14F-4D97-AF65-F5344CB8AC3E}">
        <p14:creationId xmlns:p14="http://schemas.microsoft.com/office/powerpoint/2010/main" val="1599092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7988E6-4C42-9AED-2D96-3EE09E8A9ACD}"/>
              </a:ext>
            </a:extLst>
          </p:cNvPr>
          <p:cNvSpPr>
            <a:spLocks noGrp="1"/>
          </p:cNvSpPr>
          <p:nvPr>
            <p:ph sz="quarter" idx="4"/>
          </p:nvPr>
        </p:nvSpPr>
        <p:spPr>
          <a:xfrm>
            <a:off x="637746" y="1410846"/>
            <a:ext cx="7884817" cy="4565086"/>
          </a:xfrm>
        </p:spPr>
        <p:txBody>
          <a:bodyPr>
            <a:normAutofit/>
          </a:bodyPr>
          <a:lstStyle/>
          <a:p>
            <a:r>
              <a:rPr lang="en-US" dirty="0">
                <a:latin typeface="Montserrat" panose="00000500000000000000" pitchFamily="2" charset="0"/>
              </a:rPr>
              <a:t>The contract violation handler is a built-in but replaceable function that is called upon a contract violation</a:t>
            </a:r>
            <a:br>
              <a:rPr lang="en-US" dirty="0">
                <a:latin typeface="Montserrat" panose="00000500000000000000" pitchFamily="2" charset="0"/>
              </a:rPr>
            </a:br>
            <a:endParaRPr lang="en-US" dirty="0">
              <a:latin typeface="Montserrat" panose="00000500000000000000" pitchFamily="2" charset="0"/>
            </a:endParaRPr>
          </a:p>
          <a:p>
            <a:r>
              <a:rPr lang="en-US" dirty="0">
                <a:latin typeface="Montserrat" panose="00000500000000000000" pitchFamily="2" charset="0"/>
              </a:rPr>
              <a:t>The input for the function is a struct with all the required information to log the violation</a:t>
            </a:r>
            <a:r>
              <a:rPr lang="en-US" sz="1800" dirty="0">
                <a:latin typeface="Montserrat" panose="00000500000000000000" pitchFamily="2" charset="0"/>
              </a:rPr>
              <a:t>:</a:t>
            </a:r>
          </a:p>
          <a:p>
            <a:pPr marL="0" indent="0">
              <a:buNone/>
            </a:pPr>
            <a:r>
              <a:rPr lang="en-US" sz="1800" dirty="0">
                <a:solidFill>
                  <a:srgbClr val="8000FF"/>
                </a:solidFill>
                <a:latin typeface="Courier New" panose="02070309020205020404" pitchFamily="49" charset="0"/>
              </a:rPr>
              <a:t>void</a:t>
            </a:r>
            <a:r>
              <a:rPr lang="en-US" sz="1800" dirty="0">
                <a:solidFill>
                  <a:srgbClr val="000000"/>
                </a:solidFill>
                <a:latin typeface="Courier New" panose="02070309020205020404" pitchFamily="49" charset="0"/>
              </a:rPr>
              <a:t> </a:t>
            </a:r>
            <a:r>
              <a:rPr lang="en-US" sz="1800" b="1" dirty="0">
                <a:solidFill>
                  <a:srgbClr val="000080"/>
                </a:solidFill>
                <a:latin typeface="Courier New" panose="02070309020205020404" pitchFamily="49" charset="0"/>
              </a:rPr>
              <a:t>::</a:t>
            </a:r>
            <a:r>
              <a:rPr lang="en-US" sz="1800" dirty="0" err="1">
                <a:solidFill>
                  <a:srgbClr val="000000"/>
                </a:solidFill>
                <a:latin typeface="Courier New" panose="02070309020205020404" pitchFamily="49" charset="0"/>
              </a:rPr>
              <a:t>handle_contract_violation</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0" indent="0">
              <a:buNone/>
            </a:pPr>
            <a:r>
              <a:rPr lang="en-US" sz="1800" dirty="0">
                <a:solidFill>
                  <a:srgbClr val="8000FF"/>
                </a:solidFill>
                <a:latin typeface="Courier New" panose="02070309020205020404" pitchFamily="49" charset="0"/>
              </a:rPr>
              <a:t>    const</a:t>
            </a:r>
            <a:r>
              <a:rPr lang="en-US" sz="1800" dirty="0">
                <a:solidFill>
                  <a:srgbClr val="000000"/>
                </a:solidFill>
                <a:latin typeface="Courier New" panose="02070309020205020404" pitchFamily="49" charset="0"/>
              </a:rPr>
              <a:t> std</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contracts</a:t>
            </a:r>
            <a:r>
              <a:rPr lang="en-US" sz="1800" b="1" dirty="0">
                <a:solidFill>
                  <a:srgbClr val="000080"/>
                </a:solidFill>
                <a:latin typeface="Courier New" panose="02070309020205020404" pitchFamily="49" charset="0"/>
              </a:rPr>
              <a:t>::</a:t>
            </a:r>
            <a:r>
              <a:rPr lang="en-US" sz="1800" dirty="0" err="1">
                <a:solidFill>
                  <a:srgbClr val="000000"/>
                </a:solidFill>
                <a:latin typeface="Courier New" panose="02070309020205020404" pitchFamily="49" charset="0"/>
              </a:rPr>
              <a:t>contract_violation</a:t>
            </a:r>
            <a:r>
              <a:rPr lang="en-US" sz="1800" b="1" dirty="0">
                <a:solidFill>
                  <a:srgbClr val="000080"/>
                </a:solidFill>
                <a:latin typeface="Courier New" panose="02070309020205020404" pitchFamily="49" charset="0"/>
              </a:rPr>
              <a:t>&amp;</a:t>
            </a:r>
            <a:r>
              <a:rPr lang="en-US" sz="1800" dirty="0">
                <a:solidFill>
                  <a:srgbClr val="000000"/>
                </a:solidFill>
                <a:latin typeface="Courier New" panose="02070309020205020404" pitchFamily="49" charset="0"/>
              </a:rPr>
              <a:t> cv </a:t>
            </a:r>
            <a:r>
              <a:rPr lang="en-US" sz="1800" b="1" dirty="0">
                <a:solidFill>
                  <a:srgbClr val="000080"/>
                </a:solidFill>
                <a:latin typeface="Courier New" panose="02070309020205020404" pitchFamily="49" charset="0"/>
              </a:rPr>
              <a:t>);</a:t>
            </a:r>
            <a:br>
              <a:rPr lang="en-US" sz="1800" dirty="0">
                <a:latin typeface="Montserrat" panose="00000500000000000000" pitchFamily="2" charset="0"/>
              </a:rPr>
            </a:br>
            <a:endParaRPr lang="en-US" sz="1800" dirty="0">
              <a:latin typeface="Montserrat" panose="00000500000000000000" pitchFamily="2" charset="0"/>
            </a:endParaRPr>
          </a:p>
          <a:p>
            <a:r>
              <a:rPr lang="en-US" dirty="0">
                <a:latin typeface="Montserrat" panose="00000500000000000000" pitchFamily="2" charset="0"/>
              </a:rPr>
              <a:t>Note: log, not handle</a:t>
            </a:r>
            <a:br>
              <a:rPr lang="en-US" dirty="0">
                <a:latin typeface="Montserrat" panose="00000500000000000000" pitchFamily="2" charset="0"/>
              </a:rPr>
            </a:br>
            <a:endParaRPr lang="en-US" dirty="0">
              <a:latin typeface="Montserrat" panose="00000500000000000000" pitchFamily="2" charset="0"/>
            </a:endParaRPr>
          </a:p>
          <a:p>
            <a:r>
              <a:rPr lang="en-US" dirty="0">
                <a:latin typeface="Montserrat" panose="00000500000000000000" pitchFamily="2" charset="0"/>
              </a:rPr>
              <a:t>Me (and others) against S21 – we must normatively require obfuscation of some of the data that is kept in the binary for the use of the violation handler. Namely, the violating expression’s text and the source location of the violation.</a:t>
            </a:r>
          </a:p>
        </p:txBody>
      </p:sp>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normAutofit/>
          </a:bodyPr>
          <a:lstStyle/>
          <a:p>
            <a:r>
              <a:rPr lang="en-US" sz="3200" b="1" kern="0" dirty="0">
                <a:latin typeface="Jura"/>
                <a:ea typeface="+mn-ea"/>
              </a:rPr>
              <a:t>Contract Violation Handler</a:t>
            </a:r>
          </a:p>
        </p:txBody>
      </p:sp>
      <p:pic>
        <p:nvPicPr>
          <p:cNvPr id="2" name="Picture 1">
            <a:extLst>
              <a:ext uri="{FF2B5EF4-FFF2-40B4-BE49-F238E27FC236}">
                <a16:creationId xmlns:a16="http://schemas.microsoft.com/office/drawing/2014/main" id="{BA3B4F27-0F3C-7469-B077-26F140F64DC2}"/>
              </a:ext>
            </a:extLst>
          </p:cNvPr>
          <p:cNvPicPr>
            <a:picLocks noChangeAspect="1"/>
          </p:cNvPicPr>
          <p:nvPr/>
        </p:nvPicPr>
        <p:blipFill rotWithShape="1">
          <a:blip r:embed="rId2">
            <a:alphaModFix amt="16000"/>
            <a:duotone>
              <a:prstClr val="black"/>
              <a:schemeClr val="tx2">
                <a:tint val="45000"/>
                <a:satMod val="400000"/>
              </a:schemeClr>
            </a:duotone>
          </a:blip>
          <a:srcRect l="13817" t="39147" b="-1"/>
          <a:stretch/>
        </p:blipFill>
        <p:spPr>
          <a:xfrm rot="10800000">
            <a:off x="8106822" y="4512613"/>
            <a:ext cx="4085178" cy="2345387"/>
          </a:xfrm>
          <a:prstGeom prst="rect">
            <a:avLst/>
          </a:prstGeom>
        </p:spPr>
      </p:pic>
      <p:pic>
        <p:nvPicPr>
          <p:cNvPr id="7" name="Picture 6">
            <a:extLst>
              <a:ext uri="{FF2B5EF4-FFF2-40B4-BE49-F238E27FC236}">
                <a16:creationId xmlns:a16="http://schemas.microsoft.com/office/drawing/2014/main" id="{92BCE037-DCEA-4CE4-B935-D3F749A3D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7720" y="1420706"/>
            <a:ext cx="3043382" cy="2272683"/>
          </a:xfrm>
          <a:prstGeom prst="roundRect">
            <a:avLst>
              <a:gd name="adj" fmla="val 8594"/>
            </a:avLst>
          </a:prstGeom>
          <a:solidFill>
            <a:srgbClr val="FFFFFF">
              <a:shade val="85000"/>
            </a:srgbClr>
          </a:solidFill>
          <a:ln>
            <a:noFill/>
          </a:ln>
          <a:effectLst/>
        </p:spPr>
      </p:pic>
      <p:sp>
        <p:nvSpPr>
          <p:cNvPr id="5" name="TextBox 4">
            <a:extLst>
              <a:ext uri="{FF2B5EF4-FFF2-40B4-BE49-F238E27FC236}">
                <a16:creationId xmlns:a16="http://schemas.microsoft.com/office/drawing/2014/main" id="{78D9FCD8-3CA8-0A3D-879B-57C8259CF1CA}"/>
              </a:ext>
            </a:extLst>
          </p:cNvPr>
          <p:cNvSpPr txBox="1"/>
          <p:nvPr/>
        </p:nvSpPr>
        <p:spPr>
          <a:xfrm>
            <a:off x="11455901" y="10190"/>
            <a:ext cx="736099" cy="369332"/>
          </a:xfrm>
          <a:prstGeom prst="rect">
            <a:avLst/>
          </a:prstGeom>
          <a:noFill/>
        </p:spPr>
        <p:txBody>
          <a:bodyPr wrap="none" rtlCol="1">
            <a:spAutoFit/>
          </a:bodyPr>
          <a:lstStyle/>
          <a:p>
            <a:pPr algn="l"/>
            <a:r>
              <a:rPr lang="en-US" dirty="0">
                <a:solidFill>
                  <a:schemeClr val="accent4"/>
                </a:solidFill>
                <a:latin typeface="+mj-lt"/>
              </a:rPr>
              <a:t>15/26</a:t>
            </a:r>
            <a:endParaRPr lang="he-IL" dirty="0">
              <a:solidFill>
                <a:schemeClr val="accent4"/>
              </a:solidFill>
              <a:latin typeface="+mj-lt"/>
            </a:endParaRPr>
          </a:p>
        </p:txBody>
      </p:sp>
    </p:spTree>
    <p:extLst>
      <p:ext uri="{BB962C8B-B14F-4D97-AF65-F5344CB8AC3E}">
        <p14:creationId xmlns:p14="http://schemas.microsoft.com/office/powerpoint/2010/main" val="752172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7988E6-4C42-9AED-2D96-3EE09E8A9ACD}"/>
              </a:ext>
            </a:extLst>
          </p:cNvPr>
          <p:cNvSpPr>
            <a:spLocks noGrp="1"/>
          </p:cNvSpPr>
          <p:nvPr>
            <p:ph sz="quarter" idx="4"/>
          </p:nvPr>
        </p:nvSpPr>
        <p:spPr>
          <a:xfrm>
            <a:off x="637746" y="1793825"/>
            <a:ext cx="7698537" cy="4565086"/>
          </a:xfrm>
        </p:spPr>
        <p:txBody>
          <a:bodyPr>
            <a:normAutofit/>
          </a:bodyPr>
          <a:lstStyle/>
          <a:p>
            <a:r>
              <a:rPr lang="en-US" dirty="0">
                <a:latin typeface="Montserrat" panose="00000500000000000000"/>
              </a:rPr>
              <a:t>Given the Contract Violation Handler function</a:t>
            </a:r>
          </a:p>
          <a:p>
            <a:pPr lvl="1"/>
            <a:r>
              <a:rPr lang="en-US" sz="2000" dirty="0">
                <a:latin typeface="Montserrat" panose="00000500000000000000"/>
              </a:rPr>
              <a:t>We declared out-of-contract behavior. Therefore - </a:t>
            </a:r>
          </a:p>
          <a:p>
            <a:pPr lvl="1"/>
            <a:r>
              <a:rPr lang="en-US" sz="2000" dirty="0">
                <a:latin typeface="Montserrat" panose="00000500000000000000"/>
              </a:rPr>
              <a:t>We changed UB to well defined behavior. But - </a:t>
            </a:r>
          </a:p>
          <a:p>
            <a:pPr lvl="1"/>
            <a:r>
              <a:rPr lang="en-US" sz="2000" dirty="0">
                <a:latin typeface="Montserrat" panose="00000500000000000000"/>
              </a:rPr>
              <a:t>We did </a:t>
            </a:r>
            <a:r>
              <a:rPr lang="en-US" sz="2000" i="1" dirty="0">
                <a:latin typeface="Montserrat" panose="00000500000000000000"/>
              </a:rPr>
              <a:t>not</a:t>
            </a:r>
            <a:r>
              <a:rPr lang="en-US" sz="2000" dirty="0">
                <a:latin typeface="Montserrat" panose="00000500000000000000"/>
              </a:rPr>
              <a:t> widen the function’s contract</a:t>
            </a:r>
          </a:p>
        </p:txBody>
      </p:sp>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lstStyle/>
          <a:p>
            <a:r>
              <a:rPr lang="en-US" sz="3200" b="1" kern="0" dirty="0">
                <a:latin typeface="Jura"/>
                <a:ea typeface="+mn-ea"/>
              </a:rPr>
              <a:t>Contracts Facility: UB </a:t>
            </a:r>
            <a:r>
              <a:rPr lang="en-US" sz="3200" b="1" kern="0" dirty="0">
                <a:latin typeface="Jura"/>
                <a:ea typeface="+mn-ea"/>
                <a:sym typeface="Wingdings" panose="05000000000000000000" pitchFamily="2" charset="2"/>
              </a:rPr>
              <a:t> Well Defined</a:t>
            </a:r>
            <a:endParaRPr lang="en-US" sz="3200" b="1" kern="0" dirty="0">
              <a:latin typeface="Jura"/>
              <a:ea typeface="+mn-ea"/>
            </a:endParaRPr>
          </a:p>
        </p:txBody>
      </p:sp>
      <p:pic>
        <p:nvPicPr>
          <p:cNvPr id="5" name="Picture 4" descr="A bird sitting on a branch&#10;&#10;Description automatically generated">
            <a:extLst>
              <a:ext uri="{FF2B5EF4-FFF2-40B4-BE49-F238E27FC236}">
                <a16:creationId xmlns:a16="http://schemas.microsoft.com/office/drawing/2014/main" id="{133F99CB-7956-4175-AAE8-79BB24064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1090" y="1793825"/>
            <a:ext cx="2883164" cy="2565647"/>
          </a:xfrm>
          <a:prstGeom prst="roundRect">
            <a:avLst>
              <a:gd name="adj" fmla="val 8594"/>
            </a:avLst>
          </a:prstGeom>
          <a:solidFill>
            <a:srgbClr val="FFFFFF">
              <a:shade val="85000"/>
            </a:srgbClr>
          </a:solidFill>
          <a:ln>
            <a:noFill/>
          </a:ln>
          <a:effectLst/>
        </p:spPr>
      </p:pic>
      <p:sp>
        <p:nvSpPr>
          <p:cNvPr id="2" name="TextBox 1">
            <a:extLst>
              <a:ext uri="{FF2B5EF4-FFF2-40B4-BE49-F238E27FC236}">
                <a16:creationId xmlns:a16="http://schemas.microsoft.com/office/drawing/2014/main" id="{CA49F2B5-699F-6DA2-4E16-CE4E04547126}"/>
              </a:ext>
            </a:extLst>
          </p:cNvPr>
          <p:cNvSpPr txBox="1"/>
          <p:nvPr/>
        </p:nvSpPr>
        <p:spPr>
          <a:xfrm>
            <a:off x="11455901" y="10190"/>
            <a:ext cx="736099" cy="369332"/>
          </a:xfrm>
          <a:prstGeom prst="rect">
            <a:avLst/>
          </a:prstGeom>
          <a:noFill/>
        </p:spPr>
        <p:txBody>
          <a:bodyPr wrap="none" rtlCol="1">
            <a:spAutoFit/>
          </a:bodyPr>
          <a:lstStyle/>
          <a:p>
            <a:pPr algn="l"/>
            <a:r>
              <a:rPr lang="en-US" dirty="0">
                <a:solidFill>
                  <a:schemeClr val="accent4"/>
                </a:solidFill>
                <a:latin typeface="+mj-lt"/>
              </a:rPr>
              <a:t>16/26</a:t>
            </a:r>
            <a:endParaRPr lang="he-IL" dirty="0">
              <a:solidFill>
                <a:schemeClr val="accent4"/>
              </a:solidFill>
              <a:latin typeface="+mj-lt"/>
            </a:endParaRPr>
          </a:p>
        </p:txBody>
      </p:sp>
    </p:spTree>
    <p:extLst>
      <p:ext uri="{BB962C8B-B14F-4D97-AF65-F5344CB8AC3E}">
        <p14:creationId xmlns:p14="http://schemas.microsoft.com/office/powerpoint/2010/main" val="3103979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7988E6-4C42-9AED-2D96-3EE09E8A9ACD}"/>
              </a:ext>
            </a:extLst>
          </p:cNvPr>
          <p:cNvSpPr>
            <a:spLocks noGrp="1"/>
          </p:cNvSpPr>
          <p:nvPr>
            <p:ph sz="quarter" idx="4"/>
          </p:nvPr>
        </p:nvSpPr>
        <p:spPr>
          <a:xfrm>
            <a:off x="640120" y="1322851"/>
            <a:ext cx="10962995" cy="4565086"/>
          </a:xfrm>
        </p:spPr>
        <p:txBody>
          <a:bodyPr>
            <a:normAutofit/>
          </a:bodyPr>
          <a:lstStyle/>
          <a:p>
            <a:pPr marL="0" indent="0">
              <a:buNone/>
            </a:pPr>
            <a:r>
              <a:rPr lang="en-US" sz="2200" dirty="0">
                <a:solidFill>
                  <a:srgbClr val="8000FF"/>
                </a:solidFill>
                <a:effectLst/>
                <a:latin typeface="Courier New" panose="02070309020205020404" pitchFamily="49" charset="0"/>
              </a:rPr>
              <a:t>int</a:t>
            </a:r>
            <a:r>
              <a:rPr lang="en-US" sz="2200" dirty="0">
                <a:solidFill>
                  <a:srgbClr val="000000"/>
                </a:solidFill>
                <a:effectLst/>
                <a:latin typeface="Courier New" panose="02070309020205020404" pitchFamily="49" charset="0"/>
              </a:rPr>
              <a:t> sharpness</a:t>
            </a:r>
            <a:r>
              <a:rPr lang="en-US" sz="2200" b="1" dirty="0">
                <a:solidFill>
                  <a:srgbClr val="000080"/>
                </a:solidFill>
                <a:effectLst/>
                <a:latin typeface="Courier New" panose="02070309020205020404" pitchFamily="49" charset="0"/>
              </a:rPr>
              <a:t>(</a:t>
            </a:r>
            <a:r>
              <a:rPr lang="en-US" sz="2200" dirty="0">
                <a:solidFill>
                  <a:srgbClr val="8000FF"/>
                </a:solidFill>
                <a:effectLst/>
                <a:latin typeface="Courier New" panose="02070309020205020404" pitchFamily="49" charset="0"/>
              </a:rPr>
              <a:t>const</a:t>
            </a:r>
            <a:r>
              <a:rPr lang="en-US" sz="2200" dirty="0">
                <a:solidFill>
                  <a:srgbClr val="000000"/>
                </a:solidFill>
                <a:effectLst/>
                <a:latin typeface="Courier New" panose="02070309020205020404" pitchFamily="49" charset="0"/>
              </a:rPr>
              <a:t> image</a:t>
            </a:r>
            <a:r>
              <a:rPr lang="en-US" sz="2200" b="1" dirty="0">
                <a:solidFill>
                  <a:srgbClr val="000080"/>
                </a:solidFill>
                <a:effectLst/>
                <a:latin typeface="Courier New" panose="02070309020205020404" pitchFamily="49" charset="0"/>
              </a:rPr>
              <a:t>&amp;</a:t>
            </a:r>
            <a:r>
              <a:rPr lang="en-US" sz="2200" dirty="0">
                <a:solidFill>
                  <a:srgbClr val="000000"/>
                </a:solidFill>
                <a:effectLst/>
                <a:latin typeface="Courier New" panose="02070309020205020404" pitchFamily="49" charset="0"/>
              </a:rPr>
              <a:t> </a:t>
            </a:r>
            <a:r>
              <a:rPr lang="en-US" sz="2200" dirty="0" err="1">
                <a:solidFill>
                  <a:srgbClr val="000000"/>
                </a:solidFill>
                <a:effectLst/>
                <a:latin typeface="Courier New" panose="02070309020205020404" pitchFamily="49" charset="0"/>
              </a:rPr>
              <a:t>im</a:t>
            </a:r>
            <a:r>
              <a:rPr lang="en-US" sz="2200" b="1" dirty="0">
                <a:solidFill>
                  <a:srgbClr val="000080"/>
                </a:solidFill>
                <a:effectLst/>
                <a:latin typeface="Courier New" panose="02070309020205020404" pitchFamily="49" charset="0"/>
              </a:rPr>
              <a:t>)</a:t>
            </a:r>
          </a:p>
          <a:p>
            <a:pPr marL="0" indent="0">
              <a:buNone/>
            </a:pPr>
            <a:r>
              <a:rPr lang="en-US" sz="2200" b="1" dirty="0">
                <a:solidFill>
                  <a:srgbClr val="000080"/>
                </a:solidFill>
                <a:effectLst/>
                <a:latin typeface="Courier New" panose="02070309020205020404" pitchFamily="49" charset="0"/>
              </a:rPr>
              <a:t>{</a:t>
            </a:r>
          </a:p>
          <a:p>
            <a:pPr marL="0" indent="0">
              <a:buNone/>
            </a:pPr>
            <a:r>
              <a:rPr lang="en-US" sz="2200" dirty="0">
                <a:solidFill>
                  <a:srgbClr val="008000"/>
                </a:solidFill>
                <a:effectLst/>
                <a:latin typeface="Courier New" panose="02070309020205020404" pitchFamily="49" charset="0"/>
              </a:rPr>
              <a:t>    // calculate sharpness</a:t>
            </a:r>
          </a:p>
          <a:p>
            <a:pPr marL="0" indent="0">
              <a:buNone/>
            </a:pPr>
            <a:r>
              <a:rPr lang="en-US" sz="2200" dirty="0">
                <a:solidFill>
                  <a:srgbClr val="008000"/>
                </a:solidFill>
                <a:effectLst/>
                <a:latin typeface="Courier New" panose="02070309020205020404" pitchFamily="49" charset="0"/>
              </a:rPr>
              <a:t>    // runs for 2ms</a:t>
            </a:r>
          </a:p>
          <a:p>
            <a:pPr marL="0" indent="0">
              <a:buNone/>
            </a:pPr>
            <a:r>
              <a:rPr lang="en-US" sz="2200" b="1" dirty="0">
                <a:solidFill>
                  <a:srgbClr val="000080"/>
                </a:solidFill>
                <a:effectLst/>
                <a:latin typeface="Courier New" panose="02070309020205020404" pitchFamily="49" charset="0"/>
              </a:rPr>
              <a:t>}</a:t>
            </a:r>
          </a:p>
          <a:p>
            <a:pPr marL="0" indent="0">
              <a:buNone/>
            </a:pPr>
            <a:endParaRPr lang="en-US" sz="2200" b="1" dirty="0">
              <a:solidFill>
                <a:srgbClr val="000080"/>
              </a:solidFill>
              <a:effectLst/>
              <a:latin typeface="Courier New" panose="02070309020205020404" pitchFamily="49" charset="0"/>
            </a:endParaRPr>
          </a:p>
          <a:p>
            <a:pPr marL="0" indent="0">
              <a:buNone/>
            </a:pPr>
            <a:r>
              <a:rPr lang="en-US" sz="2200" dirty="0">
                <a:solidFill>
                  <a:srgbClr val="8000FF"/>
                </a:solidFill>
                <a:effectLst/>
                <a:latin typeface="Courier New" panose="02070309020205020404" pitchFamily="49" charset="0"/>
              </a:rPr>
              <a:t>void</a:t>
            </a:r>
            <a:r>
              <a:rPr lang="en-US" sz="2200" dirty="0">
                <a:solidFill>
                  <a:srgbClr val="000000"/>
                </a:solidFill>
                <a:effectLst/>
                <a:latin typeface="Courier New" panose="02070309020205020404" pitchFamily="49" charset="0"/>
              </a:rPr>
              <a:t> </a:t>
            </a:r>
            <a:r>
              <a:rPr lang="en-US" sz="2200" dirty="0" err="1">
                <a:solidFill>
                  <a:srgbClr val="000000"/>
                </a:solidFill>
                <a:effectLst/>
                <a:latin typeface="Courier New" panose="02070309020205020404" pitchFamily="49" charset="0"/>
              </a:rPr>
              <a:t>find_edges</a:t>
            </a:r>
            <a:r>
              <a:rPr lang="en-US" sz="2200" b="1" dirty="0">
                <a:solidFill>
                  <a:srgbClr val="000080"/>
                </a:solidFill>
                <a:effectLst/>
                <a:latin typeface="Courier New" panose="02070309020205020404" pitchFamily="49" charset="0"/>
              </a:rPr>
              <a:t>(</a:t>
            </a:r>
            <a:r>
              <a:rPr lang="en-US" sz="2200" dirty="0">
                <a:solidFill>
                  <a:srgbClr val="000000"/>
                </a:solidFill>
                <a:effectLst/>
                <a:latin typeface="Courier New" panose="02070309020205020404" pitchFamily="49" charset="0"/>
              </a:rPr>
              <a:t>image</a:t>
            </a:r>
            <a:r>
              <a:rPr lang="en-US" sz="2200" b="1" dirty="0">
                <a:solidFill>
                  <a:srgbClr val="000080"/>
                </a:solidFill>
                <a:effectLst/>
                <a:latin typeface="Courier New" panose="02070309020205020404" pitchFamily="49" charset="0"/>
              </a:rPr>
              <a:t>&amp;</a:t>
            </a:r>
            <a:r>
              <a:rPr lang="en-US" sz="2200" dirty="0">
                <a:solidFill>
                  <a:srgbClr val="000000"/>
                </a:solidFill>
                <a:effectLst/>
                <a:latin typeface="Courier New" panose="02070309020205020404" pitchFamily="49" charset="0"/>
              </a:rPr>
              <a:t> </a:t>
            </a:r>
            <a:r>
              <a:rPr lang="en-US" sz="2200" dirty="0" err="1">
                <a:solidFill>
                  <a:srgbClr val="000000"/>
                </a:solidFill>
                <a:effectLst/>
                <a:latin typeface="Courier New" panose="02070309020205020404" pitchFamily="49" charset="0"/>
              </a:rPr>
              <a:t>im</a:t>
            </a:r>
            <a:r>
              <a:rPr lang="en-US" sz="2200" b="1" dirty="0">
                <a:solidFill>
                  <a:srgbClr val="000080"/>
                </a:solidFill>
                <a:effectLst/>
                <a:latin typeface="Courier New" panose="02070309020205020404" pitchFamily="49" charset="0"/>
              </a:rPr>
              <a:t>)</a:t>
            </a:r>
            <a:r>
              <a:rPr lang="en-US" sz="2200" dirty="0">
                <a:solidFill>
                  <a:srgbClr val="000000"/>
                </a:solidFill>
                <a:effectLst/>
                <a:latin typeface="Courier New" panose="02070309020205020404" pitchFamily="49" charset="0"/>
              </a:rPr>
              <a:t> </a:t>
            </a:r>
          </a:p>
          <a:p>
            <a:pPr marL="0" indent="0">
              <a:buNone/>
            </a:pPr>
            <a:r>
              <a:rPr lang="en-US" sz="2200" dirty="0">
                <a:solidFill>
                  <a:srgbClr val="000000"/>
                </a:solidFill>
                <a:latin typeface="Courier New" panose="02070309020205020404" pitchFamily="49" charset="0"/>
              </a:rPr>
              <a:t>    </a:t>
            </a:r>
            <a:r>
              <a:rPr lang="en-US" sz="2200" dirty="0">
                <a:solidFill>
                  <a:srgbClr val="000000"/>
                </a:solidFill>
                <a:effectLst/>
                <a:latin typeface="Courier New" panose="02070309020205020404" pitchFamily="49" charset="0"/>
              </a:rPr>
              <a:t>pre</a:t>
            </a:r>
            <a:r>
              <a:rPr lang="en-US" sz="2200" b="1" dirty="0">
                <a:solidFill>
                  <a:srgbClr val="000080"/>
                </a:solidFill>
                <a:effectLst/>
                <a:latin typeface="Courier New" panose="02070309020205020404" pitchFamily="49" charset="0"/>
              </a:rPr>
              <a:t>(</a:t>
            </a:r>
            <a:r>
              <a:rPr lang="en-US" sz="2200" dirty="0">
                <a:solidFill>
                  <a:srgbClr val="000000"/>
                </a:solidFill>
                <a:effectLst/>
                <a:latin typeface="Courier New" panose="02070309020205020404" pitchFamily="49" charset="0"/>
              </a:rPr>
              <a:t>sharpness</a:t>
            </a:r>
            <a:r>
              <a:rPr lang="en-US" sz="2200" b="1" dirty="0">
                <a:solidFill>
                  <a:srgbClr val="000080"/>
                </a:solidFill>
                <a:effectLst/>
                <a:latin typeface="Courier New" panose="02070309020205020404" pitchFamily="49" charset="0"/>
              </a:rPr>
              <a:t>(</a:t>
            </a:r>
            <a:r>
              <a:rPr lang="en-US" sz="2200" dirty="0" err="1">
                <a:solidFill>
                  <a:srgbClr val="000000"/>
                </a:solidFill>
                <a:effectLst/>
                <a:latin typeface="Courier New" panose="02070309020205020404" pitchFamily="49" charset="0"/>
              </a:rPr>
              <a:t>i</a:t>
            </a:r>
            <a:r>
              <a:rPr lang="en-US" sz="2200" b="1" dirty="0">
                <a:solidFill>
                  <a:srgbClr val="000080"/>
                </a:solidFill>
                <a:effectLst/>
                <a:latin typeface="Courier New" panose="02070309020205020404" pitchFamily="49" charset="0"/>
              </a:rPr>
              <a:t>)</a:t>
            </a:r>
            <a:r>
              <a:rPr lang="en-US" sz="2200" dirty="0">
                <a:solidFill>
                  <a:srgbClr val="000000"/>
                </a:solidFill>
                <a:effectLst/>
                <a:latin typeface="Courier New" panose="02070309020205020404" pitchFamily="49" charset="0"/>
              </a:rPr>
              <a:t> </a:t>
            </a:r>
            <a:r>
              <a:rPr lang="en-US" sz="2200" b="1" dirty="0">
                <a:solidFill>
                  <a:srgbClr val="000080"/>
                </a:solidFill>
                <a:effectLst/>
                <a:latin typeface="Courier New" panose="02070309020205020404" pitchFamily="49" charset="0"/>
              </a:rPr>
              <a:t>&gt;</a:t>
            </a:r>
            <a:r>
              <a:rPr lang="en-US" sz="2200" dirty="0">
                <a:solidFill>
                  <a:srgbClr val="000000"/>
                </a:solidFill>
                <a:effectLst/>
                <a:latin typeface="Courier New" panose="02070309020205020404" pitchFamily="49" charset="0"/>
              </a:rPr>
              <a:t> </a:t>
            </a:r>
            <a:r>
              <a:rPr lang="en-US" sz="2200" dirty="0">
                <a:solidFill>
                  <a:srgbClr val="FF8000"/>
                </a:solidFill>
                <a:effectLst/>
                <a:latin typeface="Courier New" panose="02070309020205020404" pitchFamily="49" charset="0"/>
              </a:rPr>
              <a:t>8000</a:t>
            </a:r>
            <a:r>
              <a:rPr lang="en-US" sz="2200" b="1" dirty="0">
                <a:solidFill>
                  <a:srgbClr val="000080"/>
                </a:solidFill>
                <a:effectLst/>
                <a:latin typeface="Courier New" panose="02070309020205020404" pitchFamily="49" charset="0"/>
              </a:rPr>
              <a:t>)</a:t>
            </a:r>
          </a:p>
          <a:p>
            <a:pPr marL="0" indent="0">
              <a:buNone/>
            </a:pPr>
            <a:r>
              <a:rPr lang="en-US" sz="2200" b="1" dirty="0">
                <a:solidFill>
                  <a:srgbClr val="000080"/>
                </a:solidFill>
                <a:effectLst/>
                <a:latin typeface="Courier New" panose="02070309020205020404" pitchFamily="49" charset="0"/>
              </a:rPr>
              <a:t>{}</a:t>
            </a:r>
            <a:endParaRPr lang="en-US" sz="2200" dirty="0">
              <a:effectLst/>
            </a:endParaRPr>
          </a:p>
          <a:p>
            <a:pPr marL="0" indent="0">
              <a:buNone/>
            </a:pPr>
            <a:endParaRPr lang="en-US" sz="3200" dirty="0"/>
          </a:p>
        </p:txBody>
      </p:sp>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normAutofit/>
          </a:bodyPr>
          <a:lstStyle/>
          <a:p>
            <a:r>
              <a:rPr lang="en-US" sz="3200" b="1" kern="0" dirty="0">
                <a:latin typeface="Jura"/>
                <a:ea typeface="+mn-ea"/>
                <a:sym typeface="Wingdings" panose="05000000000000000000" pitchFamily="2" charset="2"/>
              </a:rPr>
              <a:t>Controlling Contracts: enforce, observe, ignore</a:t>
            </a:r>
          </a:p>
        </p:txBody>
      </p:sp>
      <p:pic>
        <p:nvPicPr>
          <p:cNvPr id="5" name="Picture 4">
            <a:extLst>
              <a:ext uri="{FF2B5EF4-FFF2-40B4-BE49-F238E27FC236}">
                <a16:creationId xmlns:a16="http://schemas.microsoft.com/office/drawing/2014/main" id="{02840C31-1F33-440F-8C60-B7AF519C6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4378" y="2139799"/>
            <a:ext cx="2941332" cy="2782711"/>
          </a:xfrm>
          <a:prstGeom prst="roundRect">
            <a:avLst>
              <a:gd name="adj" fmla="val 8594"/>
            </a:avLst>
          </a:prstGeom>
          <a:solidFill>
            <a:srgbClr val="FFFFFF">
              <a:shade val="85000"/>
            </a:srgbClr>
          </a:solidFill>
          <a:ln>
            <a:noFill/>
          </a:ln>
          <a:effectLst/>
        </p:spPr>
      </p:pic>
      <p:sp>
        <p:nvSpPr>
          <p:cNvPr id="2" name="TextBox 1">
            <a:extLst>
              <a:ext uri="{FF2B5EF4-FFF2-40B4-BE49-F238E27FC236}">
                <a16:creationId xmlns:a16="http://schemas.microsoft.com/office/drawing/2014/main" id="{EA9305FD-A4F5-CE17-77EC-248ACFF5B178}"/>
              </a:ext>
            </a:extLst>
          </p:cNvPr>
          <p:cNvSpPr txBox="1"/>
          <p:nvPr/>
        </p:nvSpPr>
        <p:spPr>
          <a:xfrm>
            <a:off x="11455901" y="10190"/>
            <a:ext cx="736099" cy="369332"/>
          </a:xfrm>
          <a:prstGeom prst="rect">
            <a:avLst/>
          </a:prstGeom>
          <a:noFill/>
        </p:spPr>
        <p:txBody>
          <a:bodyPr wrap="none" rtlCol="1">
            <a:spAutoFit/>
          </a:bodyPr>
          <a:lstStyle/>
          <a:p>
            <a:pPr algn="l"/>
            <a:r>
              <a:rPr lang="en-US" dirty="0">
                <a:solidFill>
                  <a:schemeClr val="accent4"/>
                </a:solidFill>
                <a:latin typeface="+mj-lt"/>
              </a:rPr>
              <a:t>17/26</a:t>
            </a:r>
            <a:endParaRPr lang="he-IL" dirty="0">
              <a:solidFill>
                <a:schemeClr val="accent4"/>
              </a:solidFill>
              <a:latin typeface="+mj-lt"/>
            </a:endParaRPr>
          </a:p>
        </p:txBody>
      </p:sp>
    </p:spTree>
    <p:extLst>
      <p:ext uri="{BB962C8B-B14F-4D97-AF65-F5344CB8AC3E}">
        <p14:creationId xmlns:p14="http://schemas.microsoft.com/office/powerpoint/2010/main" val="3113902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normAutofit/>
          </a:bodyPr>
          <a:lstStyle/>
          <a:p>
            <a:r>
              <a:rPr lang="en-US" sz="3200" b="1" kern="0" dirty="0">
                <a:latin typeface="Jura"/>
                <a:ea typeface="+mn-ea"/>
                <a:sym typeface="Wingdings" panose="05000000000000000000" pitchFamily="2" charset="2"/>
              </a:rPr>
              <a:t>Controlling Contracts: enforce, observe, ignore</a:t>
            </a:r>
          </a:p>
        </p:txBody>
      </p:sp>
      <p:sp>
        <p:nvSpPr>
          <p:cNvPr id="5" name="Content Placeholder 3">
            <a:extLst>
              <a:ext uri="{FF2B5EF4-FFF2-40B4-BE49-F238E27FC236}">
                <a16:creationId xmlns:a16="http://schemas.microsoft.com/office/drawing/2014/main" id="{663AABF0-023F-40EF-B756-769BE88BF8EE}"/>
              </a:ext>
            </a:extLst>
          </p:cNvPr>
          <p:cNvSpPr>
            <a:spLocks noGrp="1"/>
          </p:cNvSpPr>
          <p:nvPr>
            <p:ph sz="quarter" idx="4"/>
          </p:nvPr>
        </p:nvSpPr>
        <p:spPr>
          <a:xfrm>
            <a:off x="640120" y="1322851"/>
            <a:ext cx="8992152" cy="4565086"/>
          </a:xfrm>
        </p:spPr>
        <p:txBody>
          <a:bodyPr>
            <a:normAutofit lnSpcReduction="10000"/>
          </a:bodyPr>
          <a:lstStyle/>
          <a:p>
            <a:r>
              <a:rPr lang="en-US" dirty="0">
                <a:latin typeface="Montserrat" panose="00000500000000000000"/>
              </a:rPr>
              <a:t>How to choose semantics is implementation defined</a:t>
            </a:r>
          </a:p>
          <a:p>
            <a:pPr marL="0" indent="0">
              <a:buNone/>
            </a:pPr>
            <a:endParaRPr lang="en-US" sz="1800" dirty="0">
              <a:latin typeface="Montserrat" panose="00000500000000000000"/>
            </a:endParaRPr>
          </a:p>
          <a:p>
            <a:r>
              <a:rPr lang="en-US" dirty="0">
                <a:latin typeface="Montserrat" panose="00000500000000000000"/>
              </a:rPr>
              <a:t>Implementation may choose to set the semantics at any phase</a:t>
            </a:r>
          </a:p>
          <a:p>
            <a:pPr lvl="1"/>
            <a:r>
              <a:rPr lang="en-US" dirty="0">
                <a:latin typeface="Montserrat" panose="00000500000000000000"/>
              </a:rPr>
              <a:t>Compile (via compilation flags for instance)</a:t>
            </a:r>
          </a:p>
          <a:p>
            <a:pPr lvl="1"/>
            <a:r>
              <a:rPr lang="en-US" dirty="0">
                <a:latin typeface="Montserrat" panose="00000500000000000000"/>
              </a:rPr>
              <a:t>Link (via linker flags for instance)</a:t>
            </a:r>
          </a:p>
          <a:p>
            <a:pPr lvl="1"/>
            <a:r>
              <a:rPr lang="en-US" dirty="0">
                <a:latin typeface="Montserrat" panose="00000500000000000000"/>
              </a:rPr>
              <a:t>Load (via ??)</a:t>
            </a:r>
          </a:p>
          <a:p>
            <a:pPr lvl="1"/>
            <a:r>
              <a:rPr lang="en-US" dirty="0">
                <a:latin typeface="Montserrat" panose="00000500000000000000"/>
              </a:rPr>
              <a:t>Run (via environment variables for instance)</a:t>
            </a:r>
          </a:p>
          <a:p>
            <a:pPr marL="457200" lvl="1" indent="0">
              <a:buNone/>
            </a:pPr>
            <a:endParaRPr lang="en-US" dirty="0">
              <a:latin typeface="Montserrat" panose="00000500000000000000"/>
            </a:endParaRPr>
          </a:p>
          <a:p>
            <a:r>
              <a:rPr lang="en-US" dirty="0">
                <a:latin typeface="Montserrat" panose="00000500000000000000"/>
              </a:rPr>
              <a:t>It is implementation defined of how to mix modes of :</a:t>
            </a:r>
          </a:p>
          <a:p>
            <a:pPr lvl="1"/>
            <a:r>
              <a:rPr lang="en-US" dirty="0">
                <a:latin typeface="Montserrat" panose="00000500000000000000"/>
              </a:rPr>
              <a:t>Libraries with different semantics</a:t>
            </a:r>
          </a:p>
          <a:p>
            <a:pPr lvl="1"/>
            <a:r>
              <a:rPr lang="en-US" dirty="0">
                <a:latin typeface="Montserrat" panose="00000500000000000000"/>
              </a:rPr>
              <a:t>Contradictions between semantics in different phases</a:t>
            </a:r>
          </a:p>
          <a:p>
            <a:pPr marL="457200" lvl="1" indent="0">
              <a:buNone/>
            </a:pPr>
            <a:endParaRPr lang="en-US" dirty="0">
              <a:latin typeface="Montserrat" panose="00000500000000000000"/>
            </a:endParaRPr>
          </a:p>
          <a:p>
            <a:r>
              <a:rPr lang="en-US" dirty="0">
                <a:latin typeface="Montserrat" panose="00000500000000000000"/>
              </a:rPr>
              <a:t>Implementation that provides only the ignore semantic is still conforming (however would be considered low </a:t>
            </a:r>
            <a:r>
              <a:rPr lang="en-US" dirty="0" err="1">
                <a:latin typeface="Montserrat" panose="00000500000000000000"/>
              </a:rPr>
              <a:t>QoI</a:t>
            </a:r>
            <a:r>
              <a:rPr lang="en-US" dirty="0">
                <a:latin typeface="Montserrat" panose="00000500000000000000"/>
              </a:rPr>
              <a:t>)</a:t>
            </a:r>
          </a:p>
          <a:p>
            <a:pPr lvl="1"/>
            <a:endParaRPr lang="en-US" sz="3000" dirty="0"/>
          </a:p>
          <a:p>
            <a:pPr lvl="1"/>
            <a:endParaRPr lang="en-US" sz="3000" dirty="0"/>
          </a:p>
        </p:txBody>
      </p:sp>
      <p:pic>
        <p:nvPicPr>
          <p:cNvPr id="4" name="Picture 3">
            <a:extLst>
              <a:ext uri="{FF2B5EF4-FFF2-40B4-BE49-F238E27FC236}">
                <a16:creationId xmlns:a16="http://schemas.microsoft.com/office/drawing/2014/main" id="{888E4FFD-3D2A-4A80-A36E-ABE55DEA5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8575" y="2514600"/>
            <a:ext cx="3077592" cy="2308194"/>
          </a:xfrm>
          <a:prstGeom prst="roundRect">
            <a:avLst>
              <a:gd name="adj" fmla="val 8594"/>
            </a:avLst>
          </a:prstGeom>
          <a:solidFill>
            <a:srgbClr val="FFFFFF">
              <a:shade val="85000"/>
            </a:srgbClr>
          </a:solidFill>
          <a:ln>
            <a:noFill/>
          </a:ln>
          <a:effectLst/>
        </p:spPr>
      </p:pic>
      <p:sp>
        <p:nvSpPr>
          <p:cNvPr id="2" name="TextBox 1">
            <a:extLst>
              <a:ext uri="{FF2B5EF4-FFF2-40B4-BE49-F238E27FC236}">
                <a16:creationId xmlns:a16="http://schemas.microsoft.com/office/drawing/2014/main" id="{3E2E5E8B-CE71-F245-1EFD-A898722E3AE9}"/>
              </a:ext>
            </a:extLst>
          </p:cNvPr>
          <p:cNvSpPr txBox="1"/>
          <p:nvPr/>
        </p:nvSpPr>
        <p:spPr>
          <a:xfrm>
            <a:off x="11455901" y="10190"/>
            <a:ext cx="736099" cy="369332"/>
          </a:xfrm>
          <a:prstGeom prst="rect">
            <a:avLst/>
          </a:prstGeom>
          <a:noFill/>
        </p:spPr>
        <p:txBody>
          <a:bodyPr wrap="none" rtlCol="1">
            <a:spAutoFit/>
          </a:bodyPr>
          <a:lstStyle/>
          <a:p>
            <a:pPr algn="l"/>
            <a:r>
              <a:rPr lang="en-US" dirty="0">
                <a:solidFill>
                  <a:schemeClr val="accent4"/>
                </a:solidFill>
                <a:latin typeface="+mj-lt"/>
              </a:rPr>
              <a:t>18/26</a:t>
            </a:r>
            <a:endParaRPr lang="he-IL" dirty="0">
              <a:solidFill>
                <a:schemeClr val="accent4"/>
              </a:solidFill>
              <a:latin typeface="+mj-lt"/>
            </a:endParaRPr>
          </a:p>
        </p:txBody>
      </p:sp>
    </p:spTree>
    <p:extLst>
      <p:ext uri="{BB962C8B-B14F-4D97-AF65-F5344CB8AC3E}">
        <p14:creationId xmlns:p14="http://schemas.microsoft.com/office/powerpoint/2010/main" val="4436175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7988E6-4C42-9AED-2D96-3EE09E8A9ACD}"/>
              </a:ext>
            </a:extLst>
          </p:cNvPr>
          <p:cNvSpPr>
            <a:spLocks noGrp="1"/>
          </p:cNvSpPr>
          <p:nvPr>
            <p:ph sz="quarter" idx="4"/>
          </p:nvPr>
        </p:nvSpPr>
        <p:spPr>
          <a:xfrm>
            <a:off x="637746" y="1429383"/>
            <a:ext cx="8051120" cy="4722842"/>
          </a:xfrm>
        </p:spPr>
        <p:txBody>
          <a:bodyPr>
            <a:normAutofit/>
          </a:bodyPr>
          <a:lstStyle/>
          <a:p>
            <a:r>
              <a:rPr lang="en-US" dirty="0">
                <a:latin typeface="Montserrat" panose="00000500000000000000"/>
              </a:rPr>
              <a:t>It is crucial that contract checks don’t modify the program behavior</a:t>
            </a:r>
          </a:p>
          <a:p>
            <a:pPr marL="0" indent="0">
              <a:buNone/>
            </a:pPr>
            <a:endParaRPr lang="en-US" sz="1800" dirty="0">
              <a:latin typeface="Montserrat" panose="00000500000000000000"/>
            </a:endParaRPr>
          </a:p>
          <a:p>
            <a:pPr marL="0" indent="0">
              <a:buNone/>
            </a:pPr>
            <a:r>
              <a:rPr lang="en-US" sz="1800" dirty="0">
                <a:solidFill>
                  <a:srgbClr val="8000FF"/>
                </a:solidFill>
                <a:latin typeface="Courier New" panose="02070309020205020404" pitchFamily="49" charset="0"/>
              </a:rPr>
              <a:t>int</a:t>
            </a:r>
            <a:r>
              <a:rPr lang="en-US" sz="1800" dirty="0">
                <a:solidFill>
                  <a:srgbClr val="000000"/>
                </a:solidFill>
                <a:latin typeface="Courier New" panose="02070309020205020404" pitchFamily="49" charset="0"/>
              </a:rPr>
              <a:t> budget</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0" indent="0">
              <a:buNone/>
            </a:pPr>
            <a:r>
              <a:rPr lang="en-US" sz="1800" dirty="0">
                <a:solidFill>
                  <a:srgbClr val="000000"/>
                </a:solidFill>
                <a:latin typeface="Courier New" panose="02070309020205020404" pitchFamily="49" charset="0"/>
              </a:rPr>
              <a:t>   post</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r</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r </a:t>
            </a:r>
            <a:r>
              <a:rPr lang="en-US" sz="1800" b="1" dirty="0">
                <a:solidFill>
                  <a:srgbClr val="000080"/>
                </a:solidFill>
                <a:latin typeface="Courier New" panose="02070309020205020404" pitchFamily="49" charset="0"/>
              </a:rPr>
              <a:t>-= </a:t>
            </a:r>
            <a:r>
              <a:rPr lang="en-US" sz="1800" dirty="0">
                <a:solidFill>
                  <a:srgbClr val="FF8000"/>
                </a:solidFill>
                <a:latin typeface="Courier New" panose="02070309020205020404" pitchFamily="49" charset="0"/>
              </a:rPr>
              <a:t>1000</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r>
              <a:rPr lang="en-US" sz="1800" dirty="0">
                <a:solidFill>
                  <a:srgbClr val="008000"/>
                </a:solidFill>
                <a:latin typeface="Courier New" panose="02070309020205020404" pitchFamily="49" charset="0"/>
              </a:rPr>
              <a:t>// wrong, ill-formed</a:t>
            </a:r>
          </a:p>
          <a:p>
            <a:pPr marL="0" indent="0">
              <a:buNone/>
            </a:pPr>
            <a:r>
              <a:rPr lang="en-US" sz="1800" dirty="0">
                <a:solidFill>
                  <a:srgbClr val="008000"/>
                </a:solidFill>
                <a:latin typeface="Courier New" panose="02070309020205020404" pitchFamily="49" charset="0"/>
              </a:rPr>
              <a:t> </a:t>
            </a:r>
          </a:p>
          <a:p>
            <a:pPr marL="0" indent="0">
              <a:buNone/>
            </a:pPr>
            <a:r>
              <a:rPr lang="en-US" sz="1800" b="1" dirty="0">
                <a:solidFill>
                  <a:srgbClr val="000080"/>
                </a:solidFill>
                <a:latin typeface="Courier New" panose="02070309020205020404" pitchFamily="49" charset="0"/>
              </a:rPr>
              <a:t>&lt;</a:t>
            </a:r>
            <a:r>
              <a:rPr lang="en-US" sz="1800" dirty="0">
                <a:solidFill>
                  <a:srgbClr val="8000FF"/>
                </a:solidFill>
                <a:latin typeface="Courier New" panose="02070309020205020404" pitchFamily="49" charset="0"/>
              </a:rPr>
              <a:t>template</a:t>
            </a:r>
            <a:r>
              <a:rPr lang="en-US" sz="1800" dirty="0">
                <a:solidFill>
                  <a:srgbClr val="000000"/>
                </a:solidFill>
                <a:latin typeface="Courier New" panose="02070309020205020404" pitchFamily="49" charset="0"/>
              </a:rPr>
              <a:t> </a:t>
            </a:r>
            <a:r>
              <a:rPr lang="en-US" sz="1800" dirty="0">
                <a:solidFill>
                  <a:srgbClr val="8000FF"/>
                </a:solidFill>
                <a:latin typeface="Courier New" panose="02070309020205020404" pitchFamily="49" charset="0"/>
              </a:rPr>
              <a:t>class</a:t>
            </a:r>
            <a:r>
              <a:rPr lang="en-US" sz="1800" dirty="0">
                <a:solidFill>
                  <a:srgbClr val="000000"/>
                </a:solidFill>
                <a:latin typeface="Courier New" panose="02070309020205020404" pitchFamily="49" charset="0"/>
              </a:rPr>
              <a:t> T</a:t>
            </a:r>
            <a:r>
              <a:rPr lang="en-US" sz="1800" b="1" dirty="0">
                <a:solidFill>
                  <a:srgbClr val="000080"/>
                </a:solidFill>
                <a:latin typeface="Courier New" panose="02070309020205020404" pitchFamily="49" charset="0"/>
              </a:rPr>
              <a:t>&gt;</a:t>
            </a:r>
          </a:p>
          <a:p>
            <a:pPr marL="0" indent="0">
              <a:buNone/>
            </a:pPr>
            <a:r>
              <a:rPr lang="en-US" sz="1800" dirty="0">
                <a:solidFill>
                  <a:srgbClr val="8000FF"/>
                </a:solidFill>
                <a:latin typeface="Courier New" panose="02070309020205020404" pitchFamily="49" charset="0"/>
              </a:rPr>
              <a:t>struct</a:t>
            </a:r>
            <a:r>
              <a:rPr lang="en-US" sz="1800" dirty="0">
                <a:solidFill>
                  <a:srgbClr val="000000"/>
                </a:solidFill>
                <a:latin typeface="Courier New" panose="02070309020205020404" pitchFamily="49" charset="0"/>
              </a:rPr>
              <a:t> container </a:t>
            </a:r>
            <a:r>
              <a:rPr lang="en-US" sz="1800" b="1" dirty="0">
                <a:solidFill>
                  <a:srgbClr val="000080"/>
                </a:solidFill>
                <a:latin typeface="Courier New" panose="02070309020205020404" pitchFamily="49" charset="0"/>
              </a:rPr>
              <a:t>{</a:t>
            </a:r>
          </a:p>
          <a:p>
            <a:pPr marL="0" indent="0">
              <a:buNone/>
            </a:pPr>
            <a:r>
              <a:rPr lang="en-US" sz="1800" b="1" dirty="0">
                <a:solidFill>
                  <a:srgbClr val="000080"/>
                </a:solidFill>
                <a:latin typeface="Courier New" panose="02070309020205020404" pitchFamily="49" charset="0"/>
              </a:rPr>
              <a:t>    </a:t>
            </a:r>
            <a:r>
              <a:rPr lang="en-US" sz="1800" dirty="0">
                <a:solidFill>
                  <a:srgbClr val="8000FF"/>
                </a:solidFill>
                <a:latin typeface="Courier New" panose="02070309020205020404" pitchFamily="49" charset="0"/>
              </a:rPr>
              <a:t>bool</a:t>
            </a:r>
            <a:r>
              <a:rPr lang="en-US" sz="1800" dirty="0">
                <a:solidFill>
                  <a:srgbClr val="000000"/>
                </a:solidFill>
                <a:latin typeface="Courier New" panose="02070309020205020404" pitchFamily="49" charset="0"/>
              </a:rPr>
              <a:t> add</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T</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0" indent="0">
              <a:buNone/>
            </a:pPr>
            <a:r>
              <a:rPr lang="en-US" sz="1800" dirty="0">
                <a:solidFill>
                  <a:srgbClr val="000000"/>
                </a:solidFill>
                <a:latin typeface="Courier New" panose="02070309020205020404" pitchFamily="49" charset="0"/>
              </a:rPr>
              <a:t>    </a:t>
            </a:r>
            <a:r>
              <a:rPr lang="en-US" sz="1800" dirty="0">
                <a:solidFill>
                  <a:srgbClr val="8000FF"/>
                </a:solidFill>
                <a:latin typeface="Courier New" panose="02070309020205020404" pitchFamily="49" charset="0"/>
              </a:rPr>
              <a:t>bool</a:t>
            </a:r>
            <a:r>
              <a:rPr lang="en-US" sz="1800" dirty="0">
                <a:solidFill>
                  <a:srgbClr val="000000"/>
                </a:solidFill>
                <a:latin typeface="Courier New" panose="02070309020205020404" pitchFamily="49" charset="0"/>
              </a:rPr>
              <a:t> empty</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r>
              <a:rPr lang="en-US" sz="1800" dirty="0">
                <a:solidFill>
                  <a:srgbClr val="8000FF"/>
                </a:solidFill>
                <a:latin typeface="Courier New" panose="02070309020205020404" pitchFamily="49" charset="0"/>
              </a:rPr>
              <a:t>const</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0" indent="0">
              <a:buNone/>
            </a:pPr>
            <a:r>
              <a:rPr lang="en-US" sz="1800" dirty="0">
                <a:solidFill>
                  <a:srgbClr val="000000"/>
                </a:solidFill>
                <a:latin typeface="Courier New" panose="02070309020205020404" pitchFamily="49" charset="0"/>
              </a:rPr>
              <a:t>    T</a:t>
            </a:r>
            <a:r>
              <a:rPr lang="en-US" sz="1800" b="1" dirty="0">
                <a:solidFill>
                  <a:srgbClr val="000080"/>
                </a:solidFill>
                <a:latin typeface="Courier New" panose="02070309020205020404" pitchFamily="49" charset="0"/>
              </a:rPr>
              <a:t>&amp;</a:t>
            </a:r>
            <a:r>
              <a:rPr lang="en-US" sz="1800" dirty="0">
                <a:solidFill>
                  <a:srgbClr val="000000"/>
                </a:solidFill>
                <a:latin typeface="Courier New" panose="02070309020205020404" pitchFamily="49" charset="0"/>
              </a:rPr>
              <a:t> front</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p>
          <a:p>
            <a:pPr marL="0" indent="0">
              <a:buNone/>
            </a:pPr>
            <a:r>
              <a:rPr lang="en-US" sz="1800" dirty="0">
                <a:solidFill>
                  <a:srgbClr val="000000"/>
                </a:solidFill>
                <a:latin typeface="Courier New" panose="02070309020205020404" pitchFamily="49" charset="0"/>
              </a:rPr>
              <a:t>      pre</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r>
              <a:rPr lang="en-US" sz="1800" b="1" dirty="0">
                <a:solidFill>
                  <a:srgbClr val="0000FF"/>
                </a:solidFill>
                <a:latin typeface="Courier New" panose="02070309020205020404" pitchFamily="49" charset="0"/>
              </a:rPr>
              <a:t>not</a:t>
            </a:r>
            <a:r>
              <a:rPr lang="en-US" sz="1800" dirty="0">
                <a:solidFill>
                  <a:srgbClr val="000000"/>
                </a:solidFill>
                <a:latin typeface="Courier New" panose="02070309020205020404" pitchFamily="49" charset="0"/>
              </a:rPr>
              <a:t> empty </a:t>
            </a:r>
            <a:r>
              <a:rPr lang="en-US" sz="1800" b="1" dirty="0">
                <a:solidFill>
                  <a:srgbClr val="0000FF"/>
                </a:solidFill>
                <a:latin typeface="Courier New" panose="02070309020205020404" pitchFamily="49" charset="0"/>
              </a:rPr>
              <a:t>or</a:t>
            </a:r>
            <a:r>
              <a:rPr lang="en-US" sz="1800" dirty="0">
                <a:solidFill>
                  <a:srgbClr val="000000"/>
                </a:solidFill>
                <a:latin typeface="Courier New" panose="02070309020205020404" pitchFamily="49" charset="0"/>
              </a:rPr>
              <a:t> add</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T</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r>
              <a:rPr lang="en-US" sz="1800" b="1" dirty="0">
                <a:solidFill>
                  <a:srgbClr val="000080"/>
                </a:solidFill>
                <a:latin typeface="Courier New" panose="02070309020205020404" pitchFamily="49" charset="0"/>
              </a:rPr>
              <a:t>);</a:t>
            </a:r>
            <a:r>
              <a:rPr lang="en-US" sz="1800" dirty="0">
                <a:solidFill>
                  <a:srgbClr val="000000"/>
                </a:solidFill>
                <a:latin typeface="Courier New" panose="02070309020205020404" pitchFamily="49" charset="0"/>
              </a:rPr>
              <a:t> </a:t>
            </a:r>
            <a:r>
              <a:rPr lang="en-US" sz="1800" dirty="0">
                <a:solidFill>
                  <a:srgbClr val="008000"/>
                </a:solidFill>
                <a:latin typeface="Courier New" panose="02070309020205020404" pitchFamily="49" charset="0"/>
              </a:rPr>
              <a:t>// wrong, ill-formed </a:t>
            </a:r>
            <a:r>
              <a:rPr lang="en-US" sz="1800" b="1" dirty="0">
                <a:solidFill>
                  <a:srgbClr val="000080"/>
                </a:solidFill>
                <a:latin typeface="Courier New" panose="02070309020205020404" pitchFamily="49" charset="0"/>
              </a:rPr>
              <a:t>};</a:t>
            </a:r>
            <a:endParaRPr lang="en-US" sz="1800" dirty="0"/>
          </a:p>
          <a:p>
            <a:pPr marL="0" indent="0">
              <a:buNone/>
            </a:pPr>
            <a:endParaRPr lang="en-US" sz="2200" dirty="0"/>
          </a:p>
        </p:txBody>
      </p:sp>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lstStyle/>
          <a:p>
            <a:r>
              <a:rPr lang="en-US" sz="3200" b="1" dirty="0">
                <a:latin typeface="Montserrat" panose="00000500000000000000" pitchFamily="2" charset="0"/>
                <a:sym typeface="Wingdings" panose="05000000000000000000" pitchFamily="2" charset="2"/>
              </a:rPr>
              <a:t>Contracts </a:t>
            </a:r>
            <a:r>
              <a:rPr lang="en-US" sz="3200" b="1" kern="0" dirty="0">
                <a:latin typeface="Jura"/>
                <a:ea typeface="+mn-ea"/>
                <a:sym typeface="Wingdings" panose="05000000000000000000" pitchFamily="2" charset="2"/>
              </a:rPr>
              <a:t>Checks</a:t>
            </a:r>
            <a:r>
              <a:rPr lang="en-US" sz="3200" b="1" dirty="0">
                <a:latin typeface="Montserrat" panose="00000500000000000000" pitchFamily="2" charset="0"/>
                <a:sym typeface="Wingdings" panose="05000000000000000000" pitchFamily="2" charset="2"/>
              </a:rPr>
              <a:t>: No Transformation</a:t>
            </a:r>
            <a:endParaRPr lang="en-US" sz="3200" b="1" kern="0" dirty="0">
              <a:latin typeface="Jura"/>
              <a:ea typeface="+mn-ea"/>
            </a:endParaRPr>
          </a:p>
        </p:txBody>
      </p:sp>
      <p:pic>
        <p:nvPicPr>
          <p:cNvPr id="5" name="Picture 4">
            <a:extLst>
              <a:ext uri="{FF2B5EF4-FFF2-40B4-BE49-F238E27FC236}">
                <a16:creationId xmlns:a16="http://schemas.microsoft.com/office/drawing/2014/main" id="{5677319E-2EB8-40D2-B1CA-C1CCC8B7FC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1429" y="2014587"/>
            <a:ext cx="3491917" cy="2546316"/>
          </a:xfrm>
          <a:prstGeom prst="roundRect">
            <a:avLst>
              <a:gd name="adj" fmla="val 8594"/>
            </a:avLst>
          </a:prstGeom>
          <a:solidFill>
            <a:srgbClr val="FFFFFF">
              <a:shade val="85000"/>
            </a:srgbClr>
          </a:solidFill>
          <a:ln>
            <a:noFill/>
          </a:ln>
          <a:effectLst/>
        </p:spPr>
      </p:pic>
      <p:sp>
        <p:nvSpPr>
          <p:cNvPr id="2" name="TextBox 1">
            <a:extLst>
              <a:ext uri="{FF2B5EF4-FFF2-40B4-BE49-F238E27FC236}">
                <a16:creationId xmlns:a16="http://schemas.microsoft.com/office/drawing/2014/main" id="{4A0D97A7-A65D-434B-7F73-4B36AC9616DB}"/>
              </a:ext>
            </a:extLst>
          </p:cNvPr>
          <p:cNvSpPr txBox="1"/>
          <p:nvPr/>
        </p:nvSpPr>
        <p:spPr>
          <a:xfrm>
            <a:off x="11455901" y="10190"/>
            <a:ext cx="736099" cy="369332"/>
          </a:xfrm>
          <a:prstGeom prst="rect">
            <a:avLst/>
          </a:prstGeom>
          <a:noFill/>
        </p:spPr>
        <p:txBody>
          <a:bodyPr wrap="none" rtlCol="1">
            <a:spAutoFit/>
          </a:bodyPr>
          <a:lstStyle/>
          <a:p>
            <a:pPr algn="l"/>
            <a:r>
              <a:rPr lang="en-US" dirty="0">
                <a:solidFill>
                  <a:schemeClr val="accent4"/>
                </a:solidFill>
                <a:latin typeface="+mj-lt"/>
              </a:rPr>
              <a:t>19/26</a:t>
            </a:r>
            <a:endParaRPr lang="he-IL" dirty="0">
              <a:solidFill>
                <a:schemeClr val="accent4"/>
              </a:solidFill>
              <a:latin typeface="+mj-lt"/>
            </a:endParaRPr>
          </a:p>
        </p:txBody>
      </p:sp>
    </p:spTree>
    <p:extLst>
      <p:ext uri="{BB962C8B-B14F-4D97-AF65-F5344CB8AC3E}">
        <p14:creationId xmlns:p14="http://schemas.microsoft.com/office/powerpoint/2010/main" val="18423598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7988E6-4C42-9AED-2D96-3EE09E8A9ACD}"/>
              </a:ext>
            </a:extLst>
          </p:cNvPr>
          <p:cNvSpPr>
            <a:spLocks noGrp="1"/>
          </p:cNvSpPr>
          <p:nvPr>
            <p:ph sz="quarter" idx="4"/>
          </p:nvPr>
        </p:nvSpPr>
        <p:spPr>
          <a:xfrm>
            <a:off x="330658" y="1677729"/>
            <a:ext cx="5872053" cy="4565086"/>
          </a:xfrm>
        </p:spPr>
        <p:txBody>
          <a:bodyPr>
            <a:normAutofit/>
          </a:bodyPr>
          <a:lstStyle/>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rPr>
              <a:t>Contracts Target: Find Bugs</a:t>
            </a:r>
          </a:p>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rPr>
              <a:t>Syntax</a:t>
            </a:r>
          </a:p>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rPr>
              <a:t>Contracts are everywhere</a:t>
            </a:r>
          </a:p>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rPr>
              <a:t>Contracts Facility: To Code</a:t>
            </a:r>
            <a:endParaRPr lang="en-US" dirty="0">
              <a:latin typeface="Montserrat" panose="00000500000000000000" pitchFamily="2" charset="0"/>
              <a:sym typeface="Wingdings" panose="05000000000000000000" pitchFamily="2" charset="2"/>
            </a:endParaRPr>
          </a:p>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sym typeface="Wingdings" panose="05000000000000000000" pitchFamily="2" charset="2"/>
              </a:rPr>
              <a:t>Narrow and Wide Contracts</a:t>
            </a:r>
          </a:p>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rPr>
              <a:t>Contract violation results in Undefined Behavior</a:t>
            </a:r>
          </a:p>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rPr>
              <a:t>Contract Violation Handler</a:t>
            </a:r>
          </a:p>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rPr>
              <a:t>Contracts Facility: UB </a:t>
            </a:r>
            <a:r>
              <a:rPr lang="en-US" dirty="0">
                <a:latin typeface="Montserrat" panose="00000500000000000000" pitchFamily="2" charset="0"/>
                <a:sym typeface="Wingdings" panose="05000000000000000000" pitchFamily="2" charset="2"/>
              </a:rPr>
              <a:t> Well Defined</a:t>
            </a:r>
            <a:endParaRPr lang="en-US" dirty="0">
              <a:latin typeface="Montserrat" panose="00000500000000000000" pitchFamily="2" charset="0"/>
            </a:endParaRPr>
          </a:p>
        </p:txBody>
      </p:sp>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lstStyle/>
          <a:p>
            <a:r>
              <a:rPr lang="en-US" sz="3200" b="1" kern="0" dirty="0">
                <a:latin typeface="Jura"/>
                <a:ea typeface="+mn-ea"/>
              </a:rPr>
              <a:t>Introduction to C++26, Contracts MVP</a:t>
            </a:r>
            <a:endParaRPr lang="en-IL" sz="3200" b="1" kern="0" dirty="0">
              <a:latin typeface="Jura"/>
              <a:ea typeface="+mn-ea"/>
            </a:endParaRPr>
          </a:p>
        </p:txBody>
      </p:sp>
      <p:pic>
        <p:nvPicPr>
          <p:cNvPr id="6" name="Picture 5">
            <a:extLst>
              <a:ext uri="{FF2B5EF4-FFF2-40B4-BE49-F238E27FC236}">
                <a16:creationId xmlns:a16="http://schemas.microsoft.com/office/drawing/2014/main" id="{6E90EC89-AD93-4AFF-8186-30ABFEE3F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4401" y="4745896"/>
            <a:ext cx="2556331" cy="1917248"/>
          </a:xfrm>
          <a:prstGeom prst="roundRect">
            <a:avLst>
              <a:gd name="adj" fmla="val 8594"/>
            </a:avLst>
          </a:prstGeom>
          <a:solidFill>
            <a:srgbClr val="FFFFFF">
              <a:shade val="85000"/>
            </a:srgbClr>
          </a:solidFill>
          <a:ln>
            <a:noFill/>
          </a:ln>
          <a:effectLst/>
        </p:spPr>
      </p:pic>
      <p:sp>
        <p:nvSpPr>
          <p:cNvPr id="2" name="Content Placeholder 3">
            <a:extLst>
              <a:ext uri="{FF2B5EF4-FFF2-40B4-BE49-F238E27FC236}">
                <a16:creationId xmlns:a16="http://schemas.microsoft.com/office/drawing/2014/main" id="{EA82F513-40AF-031A-8363-3ECC94371AB2}"/>
              </a:ext>
            </a:extLst>
          </p:cNvPr>
          <p:cNvSpPr txBox="1">
            <a:spLocks/>
          </p:cNvSpPr>
          <p:nvPr/>
        </p:nvSpPr>
        <p:spPr>
          <a:xfrm>
            <a:off x="6456531" y="1677729"/>
            <a:ext cx="5682201" cy="45650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SzPct val="70000"/>
              <a:buFontTx/>
              <a:buBlip>
                <a:blip r:embed="rId3"/>
              </a:buBlip>
              <a:defRPr sz="2000" b="0" i="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rgbClr val="00AEEF"/>
              </a:buClr>
              <a:buFont typeface="Arial" panose="020B0604020202020204" pitchFamily="34" charset="0"/>
              <a:buChar char="•"/>
              <a:defRPr sz="1800" b="0" i="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Clr>
                <a:srgbClr val="00AEEF"/>
              </a:buClr>
              <a:buFont typeface="Arial" panose="020B0604020202020204" pitchFamily="34" charset="0"/>
              <a:buChar char="•"/>
              <a:defRPr sz="1600" b="0" i="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Clr>
                <a:srgbClr val="00AEEF"/>
              </a:buClr>
              <a:buFont typeface="Arial" panose="020B0604020202020204" pitchFamily="34" charset="0"/>
              <a:buChar char="•"/>
              <a:defRPr sz="1400" b="0" i="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Clr>
                <a:srgbClr val="00AEEF"/>
              </a:buClr>
              <a:buFont typeface="Arial" panose="020B0604020202020204" pitchFamily="34" charset="0"/>
              <a:buChar char="•"/>
              <a:defRPr sz="1200" b="0" i="0" kern="1200">
                <a:solidFill>
                  <a:schemeClr val="tx1"/>
                </a:solidFill>
                <a:latin typeface="+mj-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sym typeface="Wingdings" panose="05000000000000000000" pitchFamily="2" charset="2"/>
              </a:rPr>
              <a:t>Controlling Contracts: enforce, observe, ignore</a:t>
            </a:r>
          </a:p>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sym typeface="Wingdings" panose="05000000000000000000" pitchFamily="2" charset="2"/>
              </a:rPr>
              <a:t>Contracts Checks: No Transformation</a:t>
            </a:r>
          </a:p>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sym typeface="Wingdings" panose="05000000000000000000" pitchFamily="2" charset="2"/>
              </a:rPr>
              <a:t>Contracts Checks: Side Effects</a:t>
            </a:r>
          </a:p>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rPr>
              <a:t>Virtual Functions</a:t>
            </a:r>
          </a:p>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rPr>
              <a:t>Constant Evaluation</a:t>
            </a:r>
          </a:p>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rPr>
              <a:t>Throwing Contract Violation Handler</a:t>
            </a:r>
          </a:p>
        </p:txBody>
      </p:sp>
      <p:sp>
        <p:nvSpPr>
          <p:cNvPr id="7" name="Title 2">
            <a:extLst>
              <a:ext uri="{FF2B5EF4-FFF2-40B4-BE49-F238E27FC236}">
                <a16:creationId xmlns:a16="http://schemas.microsoft.com/office/drawing/2014/main" id="{4344EC93-E473-FCDD-8E58-BA8EB554D6B5}"/>
              </a:ext>
            </a:extLst>
          </p:cNvPr>
          <p:cNvSpPr txBox="1">
            <a:spLocks/>
          </p:cNvSpPr>
          <p:nvPr/>
        </p:nvSpPr>
        <p:spPr>
          <a:xfrm>
            <a:off x="330659" y="1074477"/>
            <a:ext cx="10515600" cy="7343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IL" sz="4000" b="0" i="0" kern="1200">
                <a:solidFill>
                  <a:schemeClr val="tx1"/>
                </a:solidFill>
                <a:latin typeface="+mn-lt"/>
                <a:ea typeface="Jura" pitchFamily="2" charset="0"/>
                <a:cs typeface="+mj-cs"/>
              </a:defRPr>
            </a:lvl1pPr>
          </a:lstStyle>
          <a:p>
            <a:r>
              <a:rPr lang="en-US" sz="2400" kern="0" dirty="0">
                <a:solidFill>
                  <a:srgbClr val="00AEEF"/>
                </a:solidFill>
                <a:latin typeface="Jura"/>
                <a:ea typeface="+mn-ea"/>
              </a:rPr>
              <a:t>In this talk:</a:t>
            </a:r>
          </a:p>
        </p:txBody>
      </p:sp>
      <p:sp>
        <p:nvSpPr>
          <p:cNvPr id="5" name="TextBox 4">
            <a:extLst>
              <a:ext uri="{FF2B5EF4-FFF2-40B4-BE49-F238E27FC236}">
                <a16:creationId xmlns:a16="http://schemas.microsoft.com/office/drawing/2014/main" id="{EBF6A260-614D-618D-1259-4C2EECB2E311}"/>
              </a:ext>
            </a:extLst>
          </p:cNvPr>
          <p:cNvSpPr txBox="1"/>
          <p:nvPr/>
        </p:nvSpPr>
        <p:spPr>
          <a:xfrm>
            <a:off x="11572920" y="0"/>
            <a:ext cx="619080" cy="369332"/>
          </a:xfrm>
          <a:prstGeom prst="rect">
            <a:avLst/>
          </a:prstGeom>
          <a:noFill/>
        </p:spPr>
        <p:txBody>
          <a:bodyPr wrap="none" rtlCol="1">
            <a:spAutoFit/>
          </a:bodyPr>
          <a:lstStyle/>
          <a:p>
            <a:pPr algn="l"/>
            <a:r>
              <a:rPr lang="en-US" dirty="0">
                <a:solidFill>
                  <a:schemeClr val="accent4"/>
                </a:solidFill>
                <a:latin typeface="+mj-lt"/>
              </a:rPr>
              <a:t>2/26</a:t>
            </a:r>
            <a:endParaRPr lang="he-IL" dirty="0">
              <a:solidFill>
                <a:schemeClr val="accent4"/>
              </a:solidFill>
              <a:latin typeface="+mj-lt"/>
            </a:endParaRPr>
          </a:p>
        </p:txBody>
      </p:sp>
    </p:spTree>
    <p:extLst>
      <p:ext uri="{BB962C8B-B14F-4D97-AF65-F5344CB8AC3E}">
        <p14:creationId xmlns:p14="http://schemas.microsoft.com/office/powerpoint/2010/main" val="22534591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7988E6-4C42-9AED-2D96-3EE09E8A9ACD}"/>
              </a:ext>
            </a:extLst>
          </p:cNvPr>
          <p:cNvSpPr>
            <a:spLocks noGrp="1"/>
          </p:cNvSpPr>
          <p:nvPr>
            <p:ph sz="quarter" idx="4"/>
          </p:nvPr>
        </p:nvSpPr>
        <p:spPr>
          <a:xfrm>
            <a:off x="640120" y="1498342"/>
            <a:ext cx="7962342" cy="4565086"/>
          </a:xfrm>
        </p:spPr>
        <p:txBody>
          <a:bodyPr>
            <a:normAutofit/>
          </a:bodyPr>
          <a:lstStyle/>
          <a:p>
            <a:r>
              <a:rPr lang="en-US" dirty="0">
                <a:latin typeface="Montserrat" panose="00000500000000000000" pitchFamily="2" charset="0"/>
              </a:rPr>
              <a:t>It is impossible to limit all side effects</a:t>
            </a:r>
          </a:p>
          <a:p>
            <a:pPr marL="0" indent="0">
              <a:buNone/>
            </a:pPr>
            <a:endParaRPr lang="en-US" sz="1800" dirty="0">
              <a:latin typeface="Montserrat" panose="00000500000000000000" pitchFamily="2" charset="0"/>
            </a:endParaRPr>
          </a:p>
          <a:p>
            <a:r>
              <a:rPr lang="en-US" dirty="0">
                <a:latin typeface="Montserrat" panose="00000500000000000000" pitchFamily="2" charset="0"/>
              </a:rPr>
              <a:t>Sometimes side effects are good</a:t>
            </a:r>
          </a:p>
          <a:p>
            <a:pPr lvl="1"/>
            <a:r>
              <a:rPr lang="en-US" dirty="0">
                <a:latin typeface="Montserrat" panose="00000500000000000000" pitchFamily="2" charset="0"/>
              </a:rPr>
              <a:t>Memory Allocation</a:t>
            </a:r>
          </a:p>
          <a:p>
            <a:pPr lvl="1"/>
            <a:r>
              <a:rPr lang="en-US" dirty="0">
                <a:latin typeface="Montserrat" panose="00000500000000000000" pitchFamily="2" charset="0"/>
              </a:rPr>
              <a:t>Logs</a:t>
            </a:r>
          </a:p>
          <a:p>
            <a:pPr lvl="1"/>
            <a:r>
              <a:rPr lang="en-US" dirty="0">
                <a:latin typeface="Montserrat" panose="00000500000000000000" pitchFamily="2" charset="0"/>
              </a:rPr>
              <a:t>Statistics</a:t>
            </a:r>
          </a:p>
          <a:p>
            <a:endParaRPr lang="en-US" sz="1800" dirty="0">
              <a:latin typeface="Montserrat" panose="00000500000000000000" pitchFamily="2" charset="0"/>
            </a:endParaRPr>
          </a:p>
          <a:p>
            <a:r>
              <a:rPr lang="en-US" dirty="0">
                <a:latin typeface="Montserrat" panose="00000500000000000000" pitchFamily="2" charset="0"/>
              </a:rPr>
              <a:t>Side effects may change the behavior of the program or the entire system</a:t>
            </a:r>
          </a:p>
          <a:p>
            <a:pPr lvl="1"/>
            <a:r>
              <a:rPr lang="en-US" sz="1800" dirty="0">
                <a:latin typeface="Montserrat" panose="00000500000000000000" pitchFamily="2" charset="0"/>
              </a:rPr>
              <a:t>Memory being acquired (even if released)</a:t>
            </a:r>
          </a:p>
          <a:p>
            <a:pPr lvl="1"/>
            <a:r>
              <a:rPr lang="en-US" dirty="0">
                <a:latin typeface="Montserrat" panose="00000500000000000000" pitchFamily="2" charset="0"/>
              </a:rPr>
              <a:t>Logs are getting bigger faster</a:t>
            </a:r>
          </a:p>
          <a:p>
            <a:pPr lvl="1"/>
            <a:r>
              <a:rPr lang="en-US" dirty="0">
                <a:latin typeface="Montserrat" panose="00000500000000000000" pitchFamily="2" charset="0"/>
              </a:rPr>
              <a:t>Functionality that is based on contract statistics happens/does not happen</a:t>
            </a:r>
          </a:p>
          <a:p>
            <a:pPr lvl="1"/>
            <a:endParaRPr lang="en-US" dirty="0">
              <a:latin typeface="Montserrat" panose="00000500000000000000" pitchFamily="2" charset="0"/>
            </a:endParaRPr>
          </a:p>
          <a:p>
            <a:pPr marL="0" indent="0">
              <a:buNone/>
            </a:pPr>
            <a:endParaRPr lang="en-US" sz="3200" dirty="0"/>
          </a:p>
          <a:p>
            <a:pPr marL="0" indent="0">
              <a:buNone/>
            </a:pPr>
            <a:endParaRPr lang="en-US" sz="2200" dirty="0"/>
          </a:p>
        </p:txBody>
      </p:sp>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lstStyle/>
          <a:p>
            <a:r>
              <a:rPr lang="en-US" sz="3200" b="1" dirty="0">
                <a:latin typeface="Jura"/>
                <a:sym typeface="Wingdings" panose="05000000000000000000" pitchFamily="2" charset="2"/>
              </a:rPr>
              <a:t>Contracts Checks: Side Effects</a:t>
            </a:r>
            <a:endParaRPr lang="en-US" sz="3200" b="1" kern="0" dirty="0">
              <a:latin typeface="Jura"/>
              <a:ea typeface="+mn-ea"/>
            </a:endParaRPr>
          </a:p>
        </p:txBody>
      </p:sp>
      <p:pic>
        <p:nvPicPr>
          <p:cNvPr id="5" name="Picture 4">
            <a:extLst>
              <a:ext uri="{FF2B5EF4-FFF2-40B4-BE49-F238E27FC236}">
                <a16:creationId xmlns:a16="http://schemas.microsoft.com/office/drawing/2014/main" id="{12217075-2C34-42D4-A0FD-43BABDE52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2462" y="1845347"/>
            <a:ext cx="3095941" cy="2435121"/>
          </a:xfrm>
          <a:prstGeom prst="roundRect">
            <a:avLst>
              <a:gd name="adj" fmla="val 8594"/>
            </a:avLst>
          </a:prstGeom>
          <a:solidFill>
            <a:srgbClr val="FFFFFF">
              <a:shade val="85000"/>
            </a:srgbClr>
          </a:solidFill>
          <a:ln>
            <a:noFill/>
          </a:ln>
          <a:effectLst/>
        </p:spPr>
      </p:pic>
      <p:sp>
        <p:nvSpPr>
          <p:cNvPr id="2" name="TextBox 1">
            <a:extLst>
              <a:ext uri="{FF2B5EF4-FFF2-40B4-BE49-F238E27FC236}">
                <a16:creationId xmlns:a16="http://schemas.microsoft.com/office/drawing/2014/main" id="{BCAD051D-DAE2-FD94-5B79-041A90A70CBC}"/>
              </a:ext>
            </a:extLst>
          </p:cNvPr>
          <p:cNvSpPr txBox="1"/>
          <p:nvPr/>
        </p:nvSpPr>
        <p:spPr>
          <a:xfrm>
            <a:off x="11455901" y="10190"/>
            <a:ext cx="736099" cy="369332"/>
          </a:xfrm>
          <a:prstGeom prst="rect">
            <a:avLst/>
          </a:prstGeom>
          <a:noFill/>
        </p:spPr>
        <p:txBody>
          <a:bodyPr wrap="none" rtlCol="1">
            <a:spAutoFit/>
          </a:bodyPr>
          <a:lstStyle/>
          <a:p>
            <a:pPr algn="l"/>
            <a:r>
              <a:rPr lang="en-US" dirty="0">
                <a:solidFill>
                  <a:schemeClr val="accent4"/>
                </a:solidFill>
                <a:latin typeface="+mj-lt"/>
              </a:rPr>
              <a:t>20/26</a:t>
            </a:r>
            <a:endParaRPr lang="he-IL" dirty="0">
              <a:solidFill>
                <a:schemeClr val="accent4"/>
              </a:solidFill>
              <a:latin typeface="+mj-lt"/>
            </a:endParaRPr>
          </a:p>
        </p:txBody>
      </p:sp>
    </p:spTree>
    <p:extLst>
      <p:ext uri="{BB962C8B-B14F-4D97-AF65-F5344CB8AC3E}">
        <p14:creationId xmlns:p14="http://schemas.microsoft.com/office/powerpoint/2010/main" val="4105001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7988E6-4C42-9AED-2D96-3EE09E8A9ACD}"/>
              </a:ext>
            </a:extLst>
          </p:cNvPr>
          <p:cNvSpPr>
            <a:spLocks noGrp="1"/>
          </p:cNvSpPr>
          <p:nvPr>
            <p:ph sz="quarter" idx="4"/>
          </p:nvPr>
        </p:nvSpPr>
        <p:spPr>
          <a:xfrm>
            <a:off x="640120" y="1322851"/>
            <a:ext cx="7404753" cy="4565086"/>
          </a:xfrm>
        </p:spPr>
        <p:txBody>
          <a:bodyPr>
            <a:normAutofit/>
          </a:bodyPr>
          <a:lstStyle/>
          <a:p>
            <a:r>
              <a:rPr lang="en-US" dirty="0">
                <a:latin typeface="Montserrat" panose="00000500000000000000" pitchFamily="2" charset="0"/>
              </a:rPr>
              <a:t>Compilation may have the same semantics as execution semantics: ignore, observe, enforce</a:t>
            </a:r>
          </a:p>
          <a:p>
            <a:pPr marL="0" indent="0">
              <a:buNone/>
            </a:pPr>
            <a:endParaRPr lang="en-US" sz="1800" dirty="0">
              <a:latin typeface="Montserrat" panose="00000500000000000000" pitchFamily="2" charset="0"/>
            </a:endParaRPr>
          </a:p>
          <a:p>
            <a:r>
              <a:rPr lang="en-US" dirty="0">
                <a:latin typeface="Montserrat" panose="00000500000000000000" pitchFamily="2" charset="0"/>
              </a:rPr>
              <a:t>It is implementation defined which of the semantics to provide</a:t>
            </a:r>
          </a:p>
          <a:p>
            <a:pPr marL="0" indent="0">
              <a:buNone/>
            </a:pPr>
            <a:endParaRPr lang="en-US" sz="1800" dirty="0">
              <a:latin typeface="Montserrat" panose="00000500000000000000" pitchFamily="2" charset="0"/>
            </a:endParaRPr>
          </a:p>
          <a:p>
            <a:r>
              <a:rPr lang="en-US" dirty="0">
                <a:latin typeface="Montserrat" panose="00000500000000000000" pitchFamily="2" charset="0"/>
              </a:rPr>
              <a:t>When constantly evaluating a contract:</a:t>
            </a:r>
          </a:p>
          <a:p>
            <a:pPr lvl="1"/>
            <a:r>
              <a:rPr lang="en-US" dirty="0">
                <a:latin typeface="Montserrat" panose="00000500000000000000" pitchFamily="2" charset="0"/>
              </a:rPr>
              <a:t>Ignore – no evaluation at all.</a:t>
            </a:r>
          </a:p>
          <a:p>
            <a:pPr lvl="1"/>
            <a:r>
              <a:rPr lang="en-US" dirty="0">
                <a:latin typeface="Montserrat" panose="00000500000000000000" pitchFamily="2" charset="0"/>
              </a:rPr>
              <a:t>Observe – diagnostics (warning)</a:t>
            </a:r>
          </a:p>
          <a:p>
            <a:pPr lvl="1"/>
            <a:r>
              <a:rPr lang="en-US" dirty="0">
                <a:latin typeface="Montserrat" panose="00000500000000000000" pitchFamily="2" charset="0"/>
              </a:rPr>
              <a:t>Enforce – ill-formed (compilation error)</a:t>
            </a:r>
          </a:p>
          <a:p>
            <a:pPr marL="457200" lvl="1" indent="0">
              <a:buNone/>
            </a:pPr>
            <a:endParaRPr lang="en-US" dirty="0">
              <a:latin typeface="Montserrat" panose="00000500000000000000" pitchFamily="2" charset="0"/>
            </a:endParaRPr>
          </a:p>
          <a:p>
            <a:r>
              <a:rPr lang="en-US" dirty="0">
                <a:latin typeface="Montserrat" panose="00000500000000000000" pitchFamily="2" charset="0"/>
              </a:rPr>
              <a:t>Contracts are constantly evaluated if and only if the expression they check is constantly evaluated</a:t>
            </a:r>
          </a:p>
        </p:txBody>
      </p:sp>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normAutofit/>
          </a:bodyPr>
          <a:lstStyle/>
          <a:p>
            <a:r>
              <a:rPr lang="en-US" sz="3200" b="1" dirty="0">
                <a:latin typeface="Montserrat" panose="00000500000000000000" pitchFamily="2" charset="0"/>
              </a:rPr>
              <a:t>Constant Evaluation</a:t>
            </a:r>
            <a:endParaRPr lang="en-US" sz="3200" b="1" kern="0" dirty="0">
              <a:latin typeface="Jura"/>
              <a:ea typeface="+mn-ea"/>
            </a:endParaRPr>
          </a:p>
        </p:txBody>
      </p:sp>
      <p:pic>
        <p:nvPicPr>
          <p:cNvPr id="5" name="Picture 4">
            <a:extLst>
              <a:ext uri="{FF2B5EF4-FFF2-40B4-BE49-F238E27FC236}">
                <a16:creationId xmlns:a16="http://schemas.microsoft.com/office/drawing/2014/main" id="{72DCB819-0E96-4594-A53E-3B67E4669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657" y="2402584"/>
            <a:ext cx="3190076" cy="2405620"/>
          </a:xfrm>
          <a:prstGeom prst="roundRect">
            <a:avLst>
              <a:gd name="adj" fmla="val 8594"/>
            </a:avLst>
          </a:prstGeom>
          <a:solidFill>
            <a:srgbClr val="FFFFFF">
              <a:shade val="85000"/>
            </a:srgbClr>
          </a:solidFill>
          <a:ln>
            <a:noFill/>
          </a:ln>
          <a:effectLst/>
        </p:spPr>
      </p:pic>
      <p:sp>
        <p:nvSpPr>
          <p:cNvPr id="2" name="TextBox 1">
            <a:extLst>
              <a:ext uri="{FF2B5EF4-FFF2-40B4-BE49-F238E27FC236}">
                <a16:creationId xmlns:a16="http://schemas.microsoft.com/office/drawing/2014/main" id="{1525BF5D-8933-2F5A-CC8C-02F6616A9429}"/>
              </a:ext>
            </a:extLst>
          </p:cNvPr>
          <p:cNvSpPr txBox="1"/>
          <p:nvPr/>
        </p:nvSpPr>
        <p:spPr>
          <a:xfrm>
            <a:off x="11455901" y="10190"/>
            <a:ext cx="736099" cy="369332"/>
          </a:xfrm>
          <a:prstGeom prst="rect">
            <a:avLst/>
          </a:prstGeom>
          <a:noFill/>
        </p:spPr>
        <p:txBody>
          <a:bodyPr wrap="none" rtlCol="1">
            <a:spAutoFit/>
          </a:bodyPr>
          <a:lstStyle/>
          <a:p>
            <a:pPr algn="l"/>
            <a:r>
              <a:rPr lang="en-US" dirty="0">
                <a:solidFill>
                  <a:schemeClr val="accent4"/>
                </a:solidFill>
                <a:latin typeface="+mj-lt"/>
              </a:rPr>
              <a:t>21/26</a:t>
            </a:r>
            <a:endParaRPr lang="he-IL" dirty="0">
              <a:solidFill>
                <a:schemeClr val="accent4"/>
              </a:solidFill>
              <a:latin typeface="+mj-lt"/>
            </a:endParaRPr>
          </a:p>
        </p:txBody>
      </p:sp>
    </p:spTree>
    <p:extLst>
      <p:ext uri="{BB962C8B-B14F-4D97-AF65-F5344CB8AC3E}">
        <p14:creationId xmlns:p14="http://schemas.microsoft.com/office/powerpoint/2010/main" val="4055890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7988E6-4C42-9AED-2D96-3EE09E8A9ACD}"/>
              </a:ext>
            </a:extLst>
          </p:cNvPr>
          <p:cNvSpPr>
            <a:spLocks noGrp="1"/>
          </p:cNvSpPr>
          <p:nvPr>
            <p:ph sz="quarter" idx="4"/>
          </p:nvPr>
        </p:nvSpPr>
        <p:spPr>
          <a:xfrm>
            <a:off x="640121" y="1322850"/>
            <a:ext cx="7478644" cy="5068713"/>
          </a:xfrm>
        </p:spPr>
        <p:txBody>
          <a:bodyPr>
            <a:normAutofit/>
          </a:bodyPr>
          <a:lstStyle/>
          <a:p>
            <a:r>
              <a:rPr lang="en-US" dirty="0">
                <a:latin typeface="Montserrat" panose="00000500000000000000" pitchFamily="2" charset="0"/>
              </a:rPr>
              <a:t>No Consensus in SG21 </a:t>
            </a:r>
          </a:p>
          <a:p>
            <a:r>
              <a:rPr lang="en-US" dirty="0">
                <a:latin typeface="Montserrat" panose="00000500000000000000" pitchFamily="2" charset="0"/>
              </a:rPr>
              <a:t>Probably will end up as ill-formed for all virtual functions for the MVP</a:t>
            </a:r>
          </a:p>
          <a:p>
            <a:r>
              <a:rPr lang="en-US" dirty="0">
                <a:latin typeface="Montserrat" panose="00000500000000000000" pitchFamily="2" charset="0"/>
              </a:rPr>
              <a:t>Farther, deeper discussion immediately after forwarding contracts design up the process (LEWG, EWG) </a:t>
            </a:r>
          </a:p>
          <a:p>
            <a:r>
              <a:rPr lang="en-US" dirty="0">
                <a:latin typeface="Montserrat" panose="00000500000000000000" pitchFamily="2" charset="0"/>
              </a:rPr>
              <a:t>View I</a:t>
            </a:r>
          </a:p>
          <a:p>
            <a:pPr marL="0" indent="0">
              <a:buNone/>
            </a:pPr>
            <a:endParaRPr lang="en-US" sz="1800" dirty="0">
              <a:latin typeface="Montserrat" panose="00000500000000000000" pitchFamily="2" charset="0"/>
            </a:endParaRPr>
          </a:p>
        </p:txBody>
      </p:sp>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lstStyle/>
          <a:p>
            <a:r>
              <a:rPr lang="en-US" sz="3200" b="1" dirty="0">
                <a:latin typeface="Montserrat" panose="00000500000000000000" pitchFamily="2" charset="0"/>
              </a:rPr>
              <a:t>Virtual Functions</a:t>
            </a:r>
            <a:endParaRPr lang="en-US" sz="3200" b="1" kern="0" dirty="0">
              <a:latin typeface="Jura"/>
              <a:ea typeface="+mn-ea"/>
            </a:endParaRPr>
          </a:p>
        </p:txBody>
      </p:sp>
      <p:pic>
        <p:nvPicPr>
          <p:cNvPr id="5" name="Picture 4">
            <a:extLst>
              <a:ext uri="{FF2B5EF4-FFF2-40B4-BE49-F238E27FC236}">
                <a16:creationId xmlns:a16="http://schemas.microsoft.com/office/drawing/2014/main" id="{F92D7DAF-D12F-411F-A021-1582AD3AE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9128" y="3290131"/>
            <a:ext cx="4200103" cy="2730795"/>
          </a:xfrm>
          <a:prstGeom prst="roundRect">
            <a:avLst>
              <a:gd name="adj" fmla="val 8594"/>
            </a:avLst>
          </a:prstGeom>
          <a:solidFill>
            <a:srgbClr val="FFFFFF">
              <a:shade val="85000"/>
            </a:srgbClr>
          </a:solidFill>
          <a:ln>
            <a:noFill/>
          </a:ln>
          <a:effectLst/>
        </p:spPr>
      </p:pic>
      <p:sp>
        <p:nvSpPr>
          <p:cNvPr id="2" name="TextBox 1">
            <a:extLst>
              <a:ext uri="{FF2B5EF4-FFF2-40B4-BE49-F238E27FC236}">
                <a16:creationId xmlns:a16="http://schemas.microsoft.com/office/drawing/2014/main" id="{5C138AA9-21EB-3CDC-0A5D-A5F5F3BD6D5A}"/>
              </a:ext>
            </a:extLst>
          </p:cNvPr>
          <p:cNvSpPr txBox="1"/>
          <p:nvPr/>
        </p:nvSpPr>
        <p:spPr>
          <a:xfrm>
            <a:off x="11455901" y="10190"/>
            <a:ext cx="736099" cy="369332"/>
          </a:xfrm>
          <a:prstGeom prst="rect">
            <a:avLst/>
          </a:prstGeom>
          <a:noFill/>
        </p:spPr>
        <p:txBody>
          <a:bodyPr wrap="none" rtlCol="1">
            <a:spAutoFit/>
          </a:bodyPr>
          <a:lstStyle/>
          <a:p>
            <a:pPr algn="l"/>
            <a:r>
              <a:rPr lang="en-US" dirty="0">
                <a:solidFill>
                  <a:schemeClr val="accent4"/>
                </a:solidFill>
                <a:latin typeface="+mj-lt"/>
              </a:rPr>
              <a:t>22/26</a:t>
            </a:r>
            <a:endParaRPr lang="he-IL" dirty="0">
              <a:solidFill>
                <a:schemeClr val="accent4"/>
              </a:solidFill>
              <a:latin typeface="+mj-lt"/>
            </a:endParaRPr>
          </a:p>
        </p:txBody>
      </p:sp>
      <p:sp>
        <p:nvSpPr>
          <p:cNvPr id="7" name="TextBox 6">
            <a:extLst>
              <a:ext uri="{FF2B5EF4-FFF2-40B4-BE49-F238E27FC236}">
                <a16:creationId xmlns:a16="http://schemas.microsoft.com/office/drawing/2014/main" id="{F3E07F46-9A25-B216-A667-15F21CCC64E2}"/>
              </a:ext>
            </a:extLst>
          </p:cNvPr>
          <p:cNvSpPr txBox="1"/>
          <p:nvPr/>
        </p:nvSpPr>
        <p:spPr>
          <a:xfrm>
            <a:off x="1769960" y="3316765"/>
            <a:ext cx="6116714" cy="3170099"/>
          </a:xfrm>
          <a:prstGeom prst="rect">
            <a:avLst/>
          </a:prstGeom>
          <a:noFill/>
        </p:spPr>
        <p:txBody>
          <a:bodyPr wrap="square">
            <a:spAutoFit/>
          </a:bodyPr>
          <a:lstStyle/>
          <a:p>
            <a:pPr marL="0" indent="0">
              <a:buNone/>
            </a:pPr>
            <a:r>
              <a:rPr lang="en-US" sz="2000" dirty="0">
                <a:solidFill>
                  <a:srgbClr val="8000FF"/>
                </a:solidFill>
                <a:latin typeface="Courier New" panose="02070309020205020404" pitchFamily="49" charset="0"/>
              </a:rPr>
              <a:t>struct</a:t>
            </a:r>
            <a:r>
              <a:rPr lang="en-US" sz="2000" dirty="0">
                <a:solidFill>
                  <a:srgbClr val="000000"/>
                </a:solidFill>
                <a:latin typeface="Courier New" panose="02070309020205020404" pitchFamily="49" charset="0"/>
              </a:rPr>
              <a:t> base </a:t>
            </a:r>
            <a:r>
              <a:rPr lang="en-US" sz="2000" b="1" dirty="0">
                <a:solidFill>
                  <a:srgbClr val="000080"/>
                </a:solidFill>
                <a:latin typeface="Courier New" panose="02070309020205020404" pitchFamily="49" charset="0"/>
              </a:rPr>
              <a:t>{</a:t>
            </a:r>
          </a:p>
          <a:p>
            <a:pPr marL="0" indent="0">
              <a:buNone/>
            </a:pPr>
            <a:r>
              <a:rPr lang="en-US" sz="2000" dirty="0">
                <a:solidFill>
                  <a:srgbClr val="8000FF"/>
                </a:solidFill>
                <a:latin typeface="Courier New" panose="02070309020205020404" pitchFamily="49" charset="0"/>
              </a:rPr>
              <a:t>    virtual</a:t>
            </a:r>
            <a:r>
              <a:rPr lang="en-US" sz="2000" dirty="0">
                <a:solidFill>
                  <a:srgbClr val="000000"/>
                </a:solidFill>
                <a:latin typeface="Courier New" panose="02070309020205020404" pitchFamily="49" charset="0"/>
              </a:rPr>
              <a:t> </a:t>
            </a:r>
            <a:r>
              <a:rPr lang="en-US" sz="2000" dirty="0">
                <a:solidFill>
                  <a:srgbClr val="8000FF"/>
                </a:solidFill>
                <a:latin typeface="Courier New" panose="02070309020205020404" pitchFamily="49" charset="0"/>
              </a:rPr>
              <a:t>void</a:t>
            </a:r>
            <a:r>
              <a:rPr lang="en-US" sz="2000" dirty="0">
                <a:solidFill>
                  <a:srgbClr val="000000"/>
                </a:solidFill>
                <a:latin typeface="Courier New" panose="02070309020205020404" pitchFamily="49" charset="0"/>
              </a:rPr>
              <a:t> foo</a:t>
            </a:r>
            <a:r>
              <a:rPr lang="en-US" sz="2000" b="1" dirty="0">
                <a:solidFill>
                  <a:srgbClr val="000080"/>
                </a:solidFill>
                <a:latin typeface="Courier New" panose="02070309020205020404" pitchFamily="49" charset="0"/>
              </a:rPr>
              <a:t>()</a:t>
            </a:r>
          </a:p>
          <a:p>
            <a:pPr marL="0" indent="0">
              <a:buNone/>
            </a:pPr>
            <a:r>
              <a:rPr lang="en-US" sz="2000" b="1" dirty="0">
                <a:solidFill>
                  <a:srgbClr val="000080"/>
                </a:solidFill>
                <a:latin typeface="Courier New" panose="02070309020205020404" pitchFamily="49" charset="0"/>
              </a:rPr>
              <a:t>      </a:t>
            </a:r>
            <a:r>
              <a:rPr lang="en-US" sz="2000" dirty="0">
                <a:solidFill>
                  <a:srgbClr val="000000"/>
                </a:solidFill>
                <a:latin typeface="Courier New" panose="02070309020205020404" pitchFamily="49" charset="0"/>
              </a:rPr>
              <a:t>pre</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x</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p>
          <a:p>
            <a:pPr marL="0" indent="0">
              <a:buNone/>
            </a:pPr>
            <a:r>
              <a:rPr lang="en-US" sz="2000" dirty="0">
                <a:solidFill>
                  <a:srgbClr val="000000"/>
                </a:solidFill>
                <a:latin typeface="Courier New" panose="02070309020205020404" pitchFamily="49" charset="0"/>
              </a:rPr>
              <a:t>      post</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y</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a:solidFill>
                  <a:srgbClr val="FF8000"/>
                </a:solidFill>
                <a:latin typeface="Courier New" panose="02070309020205020404" pitchFamily="49" charset="0"/>
              </a:rPr>
              <a:t>0</a:t>
            </a:r>
            <a:r>
              <a:rPr lang="en-US" sz="2000" b="1" dirty="0">
                <a:solidFill>
                  <a:srgbClr val="000080"/>
                </a:solidFill>
                <a:latin typeface="Courier New" panose="02070309020205020404" pitchFamily="49" charset="0"/>
              </a:rPr>
              <a:t>;</a:t>
            </a:r>
          </a:p>
          <a:p>
            <a:pPr marL="0" indent="0">
              <a:buNone/>
            </a:pP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p>
          <a:p>
            <a:pPr marL="0" indent="0">
              <a:buNone/>
            </a:pPr>
            <a:r>
              <a:rPr lang="en-US" sz="2000" dirty="0">
                <a:solidFill>
                  <a:srgbClr val="8000FF"/>
                </a:solidFill>
                <a:latin typeface="Courier New" panose="02070309020205020404" pitchFamily="49" charset="0"/>
              </a:rPr>
              <a:t>void</a:t>
            </a:r>
            <a:r>
              <a:rPr lang="en-US" sz="2000" dirty="0">
                <a:solidFill>
                  <a:srgbClr val="000000"/>
                </a:solidFill>
                <a:latin typeface="Courier New" panose="02070309020205020404" pitchFamily="49" charset="0"/>
              </a:rPr>
              <a:t> bar</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base</a:t>
            </a:r>
            <a:r>
              <a:rPr lang="en-US" sz="2000" b="1" dirty="0">
                <a:solidFill>
                  <a:srgbClr val="000080"/>
                </a:solidFill>
                <a:latin typeface="Courier New" panose="02070309020205020404" pitchFamily="49" charset="0"/>
              </a:rPr>
              <a:t>&amp;</a:t>
            </a:r>
            <a:r>
              <a:rPr lang="en-US" sz="2000" dirty="0">
                <a:solidFill>
                  <a:srgbClr val="000000"/>
                </a:solidFill>
                <a:latin typeface="Courier New" panose="02070309020205020404" pitchFamily="49" charset="0"/>
              </a:rPr>
              <a:t> b</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p>
          <a:p>
            <a:pPr marL="0" indent="0">
              <a:buNone/>
            </a:pPr>
            <a:r>
              <a:rPr lang="en-US" sz="2000" b="1" dirty="0">
                <a:solidFill>
                  <a:srgbClr val="008000"/>
                </a:solidFill>
                <a:latin typeface="Courier New" panose="02070309020205020404" pitchFamily="49" charset="0"/>
              </a:rPr>
              <a:t>    // base::foo()'s contracts </a:t>
            </a:r>
          </a:p>
          <a:p>
            <a:pPr marL="0" indent="0">
              <a:buNone/>
            </a:pPr>
            <a:r>
              <a:rPr lang="en-US" sz="2000" b="1" dirty="0">
                <a:solidFill>
                  <a:srgbClr val="008000"/>
                </a:solidFill>
                <a:latin typeface="Courier New" panose="02070309020205020404" pitchFamily="49" charset="0"/>
              </a:rPr>
              <a:t>    // must hold, no matter what </a:t>
            </a:r>
          </a:p>
          <a:p>
            <a:pPr marL="0" indent="0">
              <a:buNone/>
            </a:pPr>
            <a:r>
              <a:rPr lang="en-US" sz="2000" dirty="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b</a:t>
            </a:r>
            <a:r>
              <a:rPr lang="en-US" sz="2000" b="1" dirty="0" err="1">
                <a:solidFill>
                  <a:srgbClr val="000080"/>
                </a:solidFill>
                <a:latin typeface="Courier New" panose="02070309020205020404" pitchFamily="49" charset="0"/>
              </a:rPr>
              <a:t>.</a:t>
            </a:r>
            <a:r>
              <a:rPr lang="en-US" sz="2000" dirty="0" err="1">
                <a:solidFill>
                  <a:srgbClr val="000000"/>
                </a:solidFill>
                <a:latin typeface="Courier New" panose="02070309020205020404" pitchFamily="49" charset="0"/>
              </a:rPr>
              <a:t>foo</a:t>
            </a:r>
            <a:r>
              <a:rPr lang="en-US" sz="2000" b="1" dirty="0">
                <a:solidFill>
                  <a:srgbClr val="000080"/>
                </a:solidFill>
                <a:latin typeface="Courier New" panose="02070309020205020404" pitchFamily="49" charset="0"/>
              </a:rPr>
              <a:t>();</a:t>
            </a:r>
          </a:p>
          <a:p>
            <a:pPr marL="0" indent="0">
              <a:buNone/>
            </a:pPr>
            <a:r>
              <a:rPr lang="en-US" sz="2000" b="1" dirty="0">
                <a:solidFill>
                  <a:srgbClr val="000080"/>
                </a:solidFill>
                <a:latin typeface="Courier New" panose="02070309020205020404" pitchFamily="49" charset="0"/>
              </a:rPr>
              <a:t>}</a:t>
            </a:r>
            <a:endParaRPr lang="en-US" sz="2000" dirty="0"/>
          </a:p>
        </p:txBody>
      </p:sp>
    </p:spTree>
    <p:extLst>
      <p:ext uri="{BB962C8B-B14F-4D97-AF65-F5344CB8AC3E}">
        <p14:creationId xmlns:p14="http://schemas.microsoft.com/office/powerpoint/2010/main" val="3292343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7988E6-4C42-9AED-2D96-3EE09E8A9ACD}"/>
              </a:ext>
            </a:extLst>
          </p:cNvPr>
          <p:cNvSpPr>
            <a:spLocks noGrp="1"/>
          </p:cNvSpPr>
          <p:nvPr>
            <p:ph sz="quarter" idx="4"/>
          </p:nvPr>
        </p:nvSpPr>
        <p:spPr>
          <a:xfrm>
            <a:off x="640120" y="1322851"/>
            <a:ext cx="7698537" cy="526063"/>
          </a:xfrm>
        </p:spPr>
        <p:txBody>
          <a:bodyPr>
            <a:normAutofit/>
          </a:bodyPr>
          <a:lstStyle/>
          <a:p>
            <a:r>
              <a:rPr lang="en-US" dirty="0">
                <a:latin typeface="Montserrat" panose="00000500000000000000" pitchFamily="2" charset="0"/>
              </a:rPr>
              <a:t>View II</a:t>
            </a:r>
            <a:endParaRPr lang="en-US" sz="1800" dirty="0">
              <a:latin typeface="Montserrat" panose="00000500000000000000" pitchFamily="2" charset="0"/>
            </a:endParaRPr>
          </a:p>
        </p:txBody>
      </p:sp>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lstStyle/>
          <a:p>
            <a:r>
              <a:rPr lang="en-US" sz="3200" b="1" dirty="0">
                <a:latin typeface="Montserrat" panose="00000500000000000000" pitchFamily="2" charset="0"/>
              </a:rPr>
              <a:t>Virtual Functions</a:t>
            </a:r>
            <a:endParaRPr lang="en-US" sz="3200" b="1" kern="0" dirty="0">
              <a:latin typeface="Jura"/>
              <a:ea typeface="+mn-ea"/>
            </a:endParaRPr>
          </a:p>
        </p:txBody>
      </p:sp>
      <p:pic>
        <p:nvPicPr>
          <p:cNvPr id="5" name="Picture 4">
            <a:extLst>
              <a:ext uri="{FF2B5EF4-FFF2-40B4-BE49-F238E27FC236}">
                <a16:creationId xmlns:a16="http://schemas.microsoft.com/office/drawing/2014/main" id="{A8CDF876-195F-4108-9E56-95957D2F4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4945" y="2054536"/>
            <a:ext cx="2988401" cy="2748927"/>
          </a:xfrm>
          <a:prstGeom prst="roundRect">
            <a:avLst>
              <a:gd name="adj" fmla="val 8594"/>
            </a:avLst>
          </a:prstGeom>
          <a:solidFill>
            <a:srgbClr val="FFFFFF">
              <a:shade val="85000"/>
            </a:srgbClr>
          </a:solidFill>
          <a:ln>
            <a:noFill/>
          </a:ln>
          <a:effectLst/>
        </p:spPr>
      </p:pic>
      <p:sp>
        <p:nvSpPr>
          <p:cNvPr id="2" name="TextBox 1">
            <a:extLst>
              <a:ext uri="{FF2B5EF4-FFF2-40B4-BE49-F238E27FC236}">
                <a16:creationId xmlns:a16="http://schemas.microsoft.com/office/drawing/2014/main" id="{6C6E0C29-80E6-5C6D-F686-CED2304586FD}"/>
              </a:ext>
            </a:extLst>
          </p:cNvPr>
          <p:cNvSpPr txBox="1"/>
          <p:nvPr/>
        </p:nvSpPr>
        <p:spPr>
          <a:xfrm>
            <a:off x="11455901" y="10190"/>
            <a:ext cx="736099" cy="369332"/>
          </a:xfrm>
          <a:prstGeom prst="rect">
            <a:avLst/>
          </a:prstGeom>
          <a:noFill/>
        </p:spPr>
        <p:txBody>
          <a:bodyPr wrap="none" rtlCol="1">
            <a:spAutoFit/>
          </a:bodyPr>
          <a:lstStyle/>
          <a:p>
            <a:pPr algn="l"/>
            <a:r>
              <a:rPr lang="en-US" dirty="0">
                <a:solidFill>
                  <a:schemeClr val="accent4"/>
                </a:solidFill>
                <a:latin typeface="+mj-lt"/>
              </a:rPr>
              <a:t>23/26</a:t>
            </a:r>
            <a:endParaRPr lang="he-IL" dirty="0">
              <a:solidFill>
                <a:schemeClr val="accent4"/>
              </a:solidFill>
              <a:latin typeface="+mj-lt"/>
            </a:endParaRPr>
          </a:p>
        </p:txBody>
      </p:sp>
      <p:sp>
        <p:nvSpPr>
          <p:cNvPr id="7" name="TextBox 6">
            <a:extLst>
              <a:ext uri="{FF2B5EF4-FFF2-40B4-BE49-F238E27FC236}">
                <a16:creationId xmlns:a16="http://schemas.microsoft.com/office/drawing/2014/main" id="{F5F346ED-0483-4BED-9B9B-AE70CE1A7D5C}"/>
              </a:ext>
            </a:extLst>
          </p:cNvPr>
          <p:cNvSpPr txBox="1"/>
          <p:nvPr/>
        </p:nvSpPr>
        <p:spPr>
          <a:xfrm>
            <a:off x="1868748" y="1289698"/>
            <a:ext cx="6116714" cy="3477875"/>
          </a:xfrm>
          <a:prstGeom prst="rect">
            <a:avLst/>
          </a:prstGeom>
          <a:noFill/>
        </p:spPr>
        <p:txBody>
          <a:bodyPr wrap="square">
            <a:spAutoFit/>
          </a:bodyPr>
          <a:lstStyle/>
          <a:p>
            <a:pPr marL="0" indent="0">
              <a:buNone/>
            </a:pPr>
            <a:r>
              <a:rPr lang="en-US" sz="2000" dirty="0">
                <a:solidFill>
                  <a:srgbClr val="8000FF"/>
                </a:solidFill>
                <a:latin typeface="Courier New" panose="02070309020205020404" pitchFamily="49" charset="0"/>
              </a:rPr>
              <a:t>class</a:t>
            </a:r>
            <a:r>
              <a:rPr lang="en-US" sz="2000" dirty="0">
                <a:solidFill>
                  <a:srgbClr val="000000"/>
                </a:solidFill>
                <a:latin typeface="Courier New" panose="02070309020205020404" pitchFamily="49" charset="0"/>
              </a:rPr>
              <a:t> Car </a:t>
            </a:r>
            <a:r>
              <a:rPr lang="en-US" sz="2000" b="1" dirty="0">
                <a:solidFill>
                  <a:srgbClr val="000080"/>
                </a:solidFill>
                <a:latin typeface="Courier New" panose="02070309020205020404" pitchFamily="49" charset="0"/>
              </a:rPr>
              <a:t>{</a:t>
            </a:r>
          </a:p>
          <a:p>
            <a:pPr marL="0" indent="0">
              <a:buNone/>
            </a:pPr>
            <a:r>
              <a:rPr lang="en-US" sz="2000" b="1" dirty="0">
                <a:solidFill>
                  <a:srgbClr val="000080"/>
                </a:solidFill>
                <a:latin typeface="Courier New" panose="02070309020205020404" pitchFamily="49" charset="0"/>
              </a:rPr>
              <a:t>  </a:t>
            </a:r>
            <a:r>
              <a:rPr lang="en-US" sz="2000" dirty="0">
                <a:solidFill>
                  <a:srgbClr val="8000FF"/>
                </a:solidFill>
                <a:latin typeface="Courier New" panose="02070309020205020404" pitchFamily="49" charset="0"/>
              </a:rPr>
              <a:t>public</a:t>
            </a:r>
            <a:r>
              <a:rPr lang="en-US" sz="2000" b="1" dirty="0">
                <a:solidFill>
                  <a:srgbClr val="000080"/>
                </a:solidFill>
                <a:latin typeface="Courier New" panose="02070309020205020404" pitchFamily="49" charset="0"/>
              </a:rPr>
              <a:t>:</a:t>
            </a:r>
          </a:p>
          <a:p>
            <a:pPr marL="0" indent="0">
              <a:buNone/>
            </a:pPr>
            <a:r>
              <a:rPr lang="en-US" sz="2000" b="1" dirty="0">
                <a:solidFill>
                  <a:srgbClr val="000080"/>
                </a:solidFill>
                <a:latin typeface="Courier New" panose="02070309020205020404" pitchFamily="49" charset="0"/>
              </a:rPr>
              <a:t>    </a:t>
            </a:r>
            <a:r>
              <a:rPr lang="en-US" sz="2000" dirty="0">
                <a:solidFill>
                  <a:srgbClr val="8000FF"/>
                </a:solidFill>
                <a:latin typeface="Courier New" panose="02070309020205020404" pitchFamily="49" charset="0"/>
              </a:rPr>
              <a:t>virtual</a:t>
            </a:r>
            <a:r>
              <a:rPr lang="en-US" sz="2000" dirty="0">
                <a:solidFill>
                  <a:srgbClr val="000000"/>
                </a:solidFill>
                <a:latin typeface="Courier New" panose="02070309020205020404" pitchFamily="49" charset="0"/>
              </a:rPr>
              <a:t> </a:t>
            </a:r>
            <a:r>
              <a:rPr lang="en-US" sz="2000" dirty="0">
                <a:solidFill>
                  <a:srgbClr val="8000FF"/>
                </a:solidFill>
                <a:latin typeface="Courier New" panose="02070309020205020404" pitchFamily="49" charset="0"/>
              </a:rPr>
              <a:t>void</a:t>
            </a:r>
            <a:r>
              <a:rPr lang="en-US" sz="2000" dirty="0">
                <a:solidFill>
                  <a:srgbClr val="000000"/>
                </a:solidFill>
                <a:latin typeface="Courier New" panose="02070309020205020404" pitchFamily="49" charset="0"/>
              </a:rPr>
              <a:t> drive</a:t>
            </a:r>
            <a:r>
              <a:rPr lang="en-US" sz="2000" b="1" dirty="0">
                <a:solidFill>
                  <a:srgbClr val="000080"/>
                </a:solidFill>
                <a:latin typeface="Courier New" panose="02070309020205020404" pitchFamily="49" charset="0"/>
              </a:rPr>
              <a:t>(</a:t>
            </a:r>
            <a:r>
              <a:rPr lang="en-US" sz="2000" dirty="0">
                <a:solidFill>
                  <a:srgbClr val="8000FF"/>
                </a:solidFill>
                <a:latin typeface="Courier New" panose="02070309020205020404" pitchFamily="49" charset="0"/>
              </a:rPr>
              <a:t>int</a:t>
            </a:r>
            <a:r>
              <a:rPr lang="en-US" sz="2000" dirty="0">
                <a:solidFill>
                  <a:srgbClr val="000000"/>
                </a:solidFill>
                <a:latin typeface="Courier New" panose="02070309020205020404" pitchFamily="49" charset="0"/>
              </a:rPr>
              <a:t> speed</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p>
          <a:p>
            <a:pPr marL="0" indent="0">
              <a:buNone/>
            </a:pPr>
            <a:r>
              <a:rPr lang="en-US" sz="2000" dirty="0">
                <a:solidFill>
                  <a:srgbClr val="000000"/>
                </a:solidFill>
                <a:latin typeface="Courier New" panose="02070309020205020404" pitchFamily="49" charset="0"/>
              </a:rPr>
              <a:t>      pre</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speed </a:t>
            </a:r>
            <a:r>
              <a:rPr lang="en-US" sz="2000" b="1" dirty="0">
                <a:solidFill>
                  <a:srgbClr val="000080"/>
                </a:solidFill>
                <a:latin typeface="Courier New" panose="02070309020205020404" pitchFamily="49" charset="0"/>
              </a:rPr>
              <a:t>&lt;</a:t>
            </a:r>
            <a:r>
              <a:rPr lang="en-US" sz="2000" dirty="0">
                <a:solidFill>
                  <a:srgbClr val="000000"/>
                </a:solidFill>
                <a:latin typeface="Courier New" panose="02070309020205020404" pitchFamily="49" charset="0"/>
              </a:rPr>
              <a:t> </a:t>
            </a:r>
            <a:r>
              <a:rPr lang="en-US" sz="2000" dirty="0">
                <a:solidFill>
                  <a:srgbClr val="FF8000"/>
                </a:solidFill>
                <a:latin typeface="Courier New" panose="02070309020205020404" pitchFamily="49" charset="0"/>
              </a:rPr>
              <a:t>100</a:t>
            </a:r>
            <a:r>
              <a:rPr lang="en-US" sz="2000" dirty="0">
                <a:solidFill>
                  <a:srgbClr val="000000"/>
                </a:solidFill>
                <a:latin typeface="Courier New" panose="02070309020205020404" pitchFamily="49" charset="0"/>
              </a:rPr>
              <a:t> </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p>
          <a:p>
            <a:pPr marL="0" indent="0">
              <a:buNone/>
            </a:pPr>
            <a:r>
              <a:rPr lang="en-US" sz="2000" b="1" dirty="0">
                <a:solidFill>
                  <a:srgbClr val="000080"/>
                </a:solidFill>
                <a:latin typeface="Courier New" panose="02070309020205020404" pitchFamily="49" charset="0"/>
              </a:rPr>
              <a:t>};</a:t>
            </a:r>
          </a:p>
          <a:p>
            <a:pPr marL="0" indent="0">
              <a:buNone/>
            </a:pPr>
            <a:r>
              <a:rPr lang="en-US" sz="2000" dirty="0">
                <a:solidFill>
                  <a:srgbClr val="8000FF"/>
                </a:solidFill>
                <a:latin typeface="Courier New" panose="02070309020205020404" pitchFamily="49" charset="0"/>
              </a:rPr>
              <a:t>class</a:t>
            </a:r>
            <a:r>
              <a:rPr lang="en-US" sz="2000" dirty="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FastCar</a:t>
            </a:r>
            <a:r>
              <a:rPr lang="en-US" sz="2000" dirty="0">
                <a:solidFill>
                  <a:srgbClr val="000000"/>
                </a:solidFill>
                <a:latin typeface="Courier New" panose="02070309020205020404" pitchFamily="49" charset="0"/>
              </a:rPr>
              <a:t> </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a:solidFill>
                  <a:srgbClr val="8000FF"/>
                </a:solidFill>
                <a:latin typeface="Courier New" panose="02070309020205020404" pitchFamily="49" charset="0"/>
              </a:rPr>
              <a:t>public</a:t>
            </a:r>
            <a:r>
              <a:rPr lang="en-US" sz="2000" dirty="0">
                <a:solidFill>
                  <a:srgbClr val="000000"/>
                </a:solidFill>
                <a:latin typeface="Courier New" panose="02070309020205020404" pitchFamily="49" charset="0"/>
              </a:rPr>
              <a:t> Car </a:t>
            </a:r>
            <a:r>
              <a:rPr lang="en-US" sz="2000" b="1" dirty="0">
                <a:solidFill>
                  <a:srgbClr val="000080"/>
                </a:solidFill>
                <a:latin typeface="Courier New" panose="02070309020205020404" pitchFamily="49" charset="0"/>
              </a:rPr>
              <a:t>{</a:t>
            </a:r>
          </a:p>
          <a:p>
            <a:pPr marL="0" indent="0">
              <a:buNone/>
            </a:pPr>
            <a:r>
              <a:rPr lang="en-US" sz="2000" dirty="0">
                <a:solidFill>
                  <a:srgbClr val="8000FF"/>
                </a:solidFill>
                <a:latin typeface="Courier New" panose="02070309020205020404" pitchFamily="49" charset="0"/>
              </a:rPr>
              <a:t>  public</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p>
          <a:p>
            <a:pPr marL="0" indent="0">
              <a:buNone/>
            </a:pPr>
            <a:r>
              <a:rPr lang="en-US" sz="2000" dirty="0">
                <a:solidFill>
                  <a:srgbClr val="8000FF"/>
                </a:solidFill>
                <a:latin typeface="Courier New" panose="02070309020205020404" pitchFamily="49" charset="0"/>
              </a:rPr>
              <a:t>    void</a:t>
            </a:r>
            <a:r>
              <a:rPr lang="en-US" sz="2000" dirty="0">
                <a:solidFill>
                  <a:srgbClr val="000000"/>
                </a:solidFill>
                <a:latin typeface="Courier New" panose="02070309020205020404" pitchFamily="49" charset="0"/>
              </a:rPr>
              <a:t> drive</a:t>
            </a:r>
            <a:r>
              <a:rPr lang="en-US" sz="2000" b="1" dirty="0">
                <a:solidFill>
                  <a:srgbClr val="000080"/>
                </a:solidFill>
                <a:latin typeface="Courier New" panose="02070309020205020404" pitchFamily="49" charset="0"/>
              </a:rPr>
              <a:t>(</a:t>
            </a:r>
            <a:r>
              <a:rPr lang="en-US" sz="2000" dirty="0">
                <a:solidFill>
                  <a:srgbClr val="8000FF"/>
                </a:solidFill>
                <a:latin typeface="Courier New" panose="02070309020205020404" pitchFamily="49" charset="0"/>
              </a:rPr>
              <a:t>int</a:t>
            </a:r>
            <a:r>
              <a:rPr lang="en-US" sz="2000" dirty="0">
                <a:solidFill>
                  <a:srgbClr val="000000"/>
                </a:solidFill>
                <a:latin typeface="Courier New" panose="02070309020205020404" pitchFamily="49" charset="0"/>
              </a:rPr>
              <a:t> speed</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a:solidFill>
                  <a:srgbClr val="8000FF"/>
                </a:solidFill>
                <a:latin typeface="Courier New" panose="02070309020205020404" pitchFamily="49" charset="0"/>
              </a:rPr>
              <a:t>override</a:t>
            </a:r>
          </a:p>
          <a:p>
            <a:pPr marL="0" indent="0">
              <a:buNone/>
            </a:pPr>
            <a:r>
              <a:rPr lang="en-US" sz="2000" b="1" dirty="0">
                <a:solidFill>
                  <a:srgbClr val="008000"/>
                </a:solidFill>
                <a:latin typeface="Courier New" panose="02070309020205020404" pitchFamily="49" charset="0"/>
              </a:rPr>
              <a:t>      // widen Car’s contracts</a:t>
            </a:r>
            <a:endParaRPr lang="en-US" sz="2000" b="1" dirty="0">
              <a:solidFill>
                <a:srgbClr val="8000FF"/>
              </a:solidFill>
              <a:latin typeface="Courier New" panose="02070309020205020404" pitchFamily="49" charset="0"/>
            </a:endParaRPr>
          </a:p>
          <a:p>
            <a:pPr marL="0" indent="0">
              <a:buNone/>
            </a:pPr>
            <a:r>
              <a:rPr lang="en-US" sz="2000" dirty="0">
                <a:solidFill>
                  <a:srgbClr val="8000FF"/>
                </a:solidFill>
                <a:latin typeface="Courier New" panose="02070309020205020404" pitchFamily="49" charset="0"/>
              </a:rPr>
              <a:t>      </a:t>
            </a:r>
            <a:r>
              <a:rPr lang="en-US" sz="2000" dirty="0">
                <a:solidFill>
                  <a:srgbClr val="000000"/>
                </a:solidFill>
                <a:latin typeface="Courier New" panose="02070309020205020404" pitchFamily="49" charset="0"/>
              </a:rPr>
              <a:t>pre</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speed </a:t>
            </a:r>
            <a:r>
              <a:rPr lang="en-US" sz="2000" b="1" dirty="0">
                <a:solidFill>
                  <a:srgbClr val="000080"/>
                </a:solidFill>
                <a:latin typeface="Courier New" panose="02070309020205020404" pitchFamily="49" charset="0"/>
              </a:rPr>
              <a:t>&lt;</a:t>
            </a:r>
            <a:r>
              <a:rPr lang="en-US" sz="2000" dirty="0">
                <a:solidFill>
                  <a:srgbClr val="000000"/>
                </a:solidFill>
                <a:latin typeface="Courier New" panose="02070309020205020404" pitchFamily="49" charset="0"/>
              </a:rPr>
              <a:t> </a:t>
            </a:r>
            <a:r>
              <a:rPr lang="en-US" sz="2000" dirty="0">
                <a:solidFill>
                  <a:srgbClr val="FF8000"/>
                </a:solidFill>
                <a:latin typeface="Courier New" panose="02070309020205020404" pitchFamily="49" charset="0"/>
              </a:rPr>
              <a:t>169</a:t>
            </a:r>
            <a:r>
              <a:rPr lang="en-US" sz="2000" dirty="0">
                <a:solidFill>
                  <a:srgbClr val="000000"/>
                </a:solidFill>
                <a:latin typeface="Courier New" panose="02070309020205020404" pitchFamily="49" charset="0"/>
              </a:rPr>
              <a:t> </a:t>
            </a:r>
            <a:r>
              <a:rPr lang="en-US" sz="2000" b="1" dirty="0">
                <a:solidFill>
                  <a:srgbClr val="000080"/>
                </a:solidFill>
                <a:latin typeface="Courier New" panose="02070309020205020404" pitchFamily="49" charset="0"/>
              </a:rPr>
              <a:t>); </a:t>
            </a:r>
          </a:p>
          <a:p>
            <a:pPr marL="0" indent="0">
              <a:buNone/>
            </a:pPr>
            <a:r>
              <a:rPr lang="en-US" sz="2000" b="1" dirty="0">
                <a:solidFill>
                  <a:srgbClr val="000080"/>
                </a:solidFill>
                <a:latin typeface="Courier New" panose="02070309020205020404" pitchFamily="49" charset="0"/>
              </a:rPr>
              <a:t>};</a:t>
            </a:r>
            <a:endParaRPr lang="en-US" sz="2000" dirty="0"/>
          </a:p>
        </p:txBody>
      </p:sp>
    </p:spTree>
    <p:extLst>
      <p:ext uri="{BB962C8B-B14F-4D97-AF65-F5344CB8AC3E}">
        <p14:creationId xmlns:p14="http://schemas.microsoft.com/office/powerpoint/2010/main" val="2111810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7988E6-4C42-9AED-2D96-3EE09E8A9ACD}"/>
              </a:ext>
            </a:extLst>
          </p:cNvPr>
          <p:cNvSpPr>
            <a:spLocks noGrp="1"/>
          </p:cNvSpPr>
          <p:nvPr>
            <p:ph sz="quarter" idx="4"/>
          </p:nvPr>
        </p:nvSpPr>
        <p:spPr>
          <a:xfrm>
            <a:off x="640120" y="1322850"/>
            <a:ext cx="9222971" cy="5340293"/>
          </a:xfrm>
        </p:spPr>
        <p:txBody>
          <a:bodyPr>
            <a:normAutofit lnSpcReduction="10000"/>
          </a:bodyPr>
          <a:lstStyle/>
          <a:p>
            <a:pPr>
              <a:lnSpc>
                <a:spcPct val="110000"/>
              </a:lnSpc>
            </a:pPr>
            <a:r>
              <a:rPr lang="en-US" sz="2200" dirty="0">
                <a:latin typeface="Montserrat" panose="00000500000000000000" pitchFamily="2" charset="0"/>
              </a:rPr>
              <a:t>With a throwing contract violation handler, we:</a:t>
            </a:r>
          </a:p>
          <a:p>
            <a:pPr marL="685800" lvl="2">
              <a:lnSpc>
                <a:spcPct val="110000"/>
              </a:lnSpc>
              <a:spcBef>
                <a:spcPts val="1000"/>
              </a:spcBef>
              <a:buSzPct val="70000"/>
              <a:buBlip>
                <a:blip r:embed="rId2"/>
              </a:buBlip>
            </a:pPr>
            <a:r>
              <a:rPr lang="en-US" sz="1900" dirty="0">
                <a:latin typeface="Montserrat" panose="00000500000000000000" pitchFamily="2" charset="0"/>
              </a:rPr>
              <a:t>Handle instead of Solve</a:t>
            </a:r>
          </a:p>
          <a:p>
            <a:pPr marL="685800" lvl="2">
              <a:lnSpc>
                <a:spcPct val="110000"/>
              </a:lnSpc>
              <a:spcBef>
                <a:spcPts val="1000"/>
              </a:spcBef>
              <a:buSzPct val="70000"/>
              <a:buBlip>
                <a:blip r:embed="rId2"/>
              </a:buBlip>
            </a:pPr>
            <a:r>
              <a:rPr lang="en-US" sz="1900" dirty="0">
                <a:latin typeface="Montserrat" panose="00000500000000000000" pitchFamily="2" charset="0"/>
              </a:rPr>
              <a:t>Widen the function contract</a:t>
            </a:r>
          </a:p>
          <a:p>
            <a:pPr marL="685800" lvl="2">
              <a:lnSpc>
                <a:spcPct val="110000"/>
              </a:lnSpc>
              <a:spcBef>
                <a:spcPts val="1000"/>
              </a:spcBef>
              <a:buSzPct val="70000"/>
              <a:buBlip>
                <a:blip r:embed="rId2"/>
              </a:buBlip>
            </a:pPr>
            <a:r>
              <a:rPr lang="en-US" sz="1900" dirty="0">
                <a:latin typeface="Montserrat" panose="00000500000000000000" pitchFamily="2" charset="0"/>
              </a:rPr>
              <a:t>Get a huge confusion about</a:t>
            </a:r>
          </a:p>
          <a:p>
            <a:pPr marL="0" indent="0">
              <a:lnSpc>
                <a:spcPct val="110000"/>
              </a:lnSpc>
              <a:buNone/>
            </a:pPr>
            <a:r>
              <a:rPr lang="en-US" sz="2300" dirty="0">
                <a:latin typeface="Montserrat" panose="00000500000000000000" pitchFamily="2" charset="0"/>
              </a:rPr>
              <a:t>	</a:t>
            </a:r>
            <a:r>
              <a:rPr lang="en-US" sz="2300" dirty="0">
                <a:solidFill>
                  <a:srgbClr val="8000FF"/>
                </a:solidFill>
                <a:latin typeface="Courier New" panose="02070309020205020404" pitchFamily="49" charset="0"/>
              </a:rPr>
              <a:t> </a:t>
            </a:r>
            <a:r>
              <a:rPr lang="en-US" sz="1900" dirty="0" err="1">
                <a:solidFill>
                  <a:srgbClr val="8000FF"/>
                </a:solidFill>
                <a:latin typeface="Courier New" panose="02070309020205020404" pitchFamily="49" charset="0"/>
              </a:rPr>
              <a:t>noexcept</a:t>
            </a:r>
            <a:r>
              <a:rPr lang="en-US" sz="1900" dirty="0">
                <a:solidFill>
                  <a:srgbClr val="8000FF"/>
                </a:solidFill>
                <a:latin typeface="Courier New" panose="02070309020205020404" pitchFamily="49" charset="0"/>
              </a:rPr>
              <a:t>(</a:t>
            </a:r>
            <a:r>
              <a:rPr lang="en-US" sz="1900" dirty="0" err="1">
                <a:solidFill>
                  <a:srgbClr val="8000FF"/>
                </a:solidFill>
                <a:latin typeface="Courier New" panose="02070309020205020404" pitchFamily="49" charset="0"/>
              </a:rPr>
              <a:t>contract_assert</a:t>
            </a:r>
            <a:r>
              <a:rPr lang="en-US" sz="1900" dirty="0">
                <a:solidFill>
                  <a:srgbClr val="8000FF"/>
                </a:solidFill>
                <a:latin typeface="Courier New" panose="02070309020205020404" pitchFamily="49" charset="0"/>
              </a:rPr>
              <a:t>(</a:t>
            </a:r>
            <a:r>
              <a:rPr lang="en-US" sz="1900" b="1" dirty="0">
                <a:solidFill>
                  <a:srgbClr val="0000FF"/>
                </a:solidFill>
                <a:latin typeface="Courier New" panose="02070309020205020404" pitchFamily="49" charset="0"/>
              </a:rPr>
              <a:t>false</a:t>
            </a:r>
            <a:r>
              <a:rPr lang="en-US" sz="1900" dirty="0">
                <a:solidFill>
                  <a:srgbClr val="8000FF"/>
                </a:solidFill>
                <a:latin typeface="Courier New" panose="02070309020205020404" pitchFamily="49" charset="0"/>
              </a:rPr>
              <a:t>));</a:t>
            </a:r>
            <a:endParaRPr lang="en-US" sz="2300" dirty="0">
              <a:solidFill>
                <a:srgbClr val="8000FF"/>
              </a:solidFill>
              <a:latin typeface="Courier New" panose="02070309020205020404" pitchFamily="49" charset="0"/>
            </a:endParaRPr>
          </a:p>
          <a:p>
            <a:pPr>
              <a:lnSpc>
                <a:spcPct val="110000"/>
              </a:lnSpc>
            </a:pPr>
            <a:endParaRPr lang="en-US" sz="1900" dirty="0">
              <a:latin typeface="Montserrat" panose="00000500000000000000" pitchFamily="2" charset="0"/>
            </a:endParaRPr>
          </a:p>
          <a:p>
            <a:pPr>
              <a:lnSpc>
                <a:spcPct val="110000"/>
              </a:lnSpc>
            </a:pPr>
            <a:r>
              <a:rPr lang="en-US" sz="2200" dirty="0">
                <a:latin typeface="Montserrat" panose="00000500000000000000" pitchFamily="2" charset="0"/>
              </a:rPr>
              <a:t>My latest attempt:</a:t>
            </a:r>
          </a:p>
          <a:p>
            <a:pPr marL="685800" lvl="2">
              <a:lnSpc>
                <a:spcPct val="120000"/>
              </a:lnSpc>
              <a:spcBef>
                <a:spcPts val="1000"/>
              </a:spcBef>
              <a:buSzPct val="70000"/>
              <a:buBlip>
                <a:blip r:embed="rId2"/>
              </a:buBlip>
            </a:pPr>
            <a:r>
              <a:rPr lang="en-US" sz="1900" dirty="0">
                <a:latin typeface="Montserrat" panose="00000500000000000000" pitchFamily="2" charset="0"/>
              </a:rPr>
              <a:t>Convince SG21 to enable users that want to, to mark </a:t>
            </a:r>
            <a:r>
              <a:rPr lang="en-US" sz="1900" dirty="0" err="1">
                <a:latin typeface="Montserrat" panose="00000500000000000000" pitchFamily="2" charset="0"/>
              </a:rPr>
              <a:t>handle_contract_violation</a:t>
            </a:r>
            <a:r>
              <a:rPr lang="en-US" sz="1900" dirty="0">
                <a:latin typeface="Montserrat" panose="00000500000000000000" pitchFamily="2" charset="0"/>
              </a:rPr>
              <a:t> with </a:t>
            </a:r>
            <a:r>
              <a:rPr lang="en-US" sz="1900" dirty="0" err="1">
                <a:latin typeface="Montserrat" panose="00000500000000000000" pitchFamily="2" charset="0"/>
              </a:rPr>
              <a:t>noexcept</a:t>
            </a:r>
            <a:r>
              <a:rPr lang="en-US" sz="1900" dirty="0">
                <a:latin typeface="Montserrat" panose="00000500000000000000" pitchFamily="2" charset="0"/>
              </a:rPr>
              <a:t> during compilation</a:t>
            </a:r>
          </a:p>
          <a:p>
            <a:endParaRPr lang="en-US" sz="1800" dirty="0"/>
          </a:p>
          <a:p>
            <a:pPr marL="0" indent="0">
              <a:buNone/>
            </a:pPr>
            <a:endParaRPr lang="en-US" sz="1800" dirty="0">
              <a:latin typeface="Montserrat" panose="00000500000000000000" pitchFamily="2" charset="0"/>
            </a:endParaRPr>
          </a:p>
          <a:p>
            <a:pPr marL="0" indent="0">
              <a:buNone/>
            </a:pPr>
            <a:endParaRPr lang="en-US" sz="1800" dirty="0">
              <a:latin typeface="Montserrat" panose="00000500000000000000" pitchFamily="2" charset="0"/>
            </a:endParaRPr>
          </a:p>
          <a:p>
            <a:pPr marL="0" indent="0">
              <a:buNone/>
            </a:pPr>
            <a:r>
              <a:rPr lang="en-US" sz="1800" dirty="0">
                <a:latin typeface="Montserrat" panose="00000500000000000000" pitchFamily="2" charset="0"/>
              </a:rPr>
              <a:t>	</a:t>
            </a:r>
          </a:p>
          <a:p>
            <a:pPr marL="0" indent="0">
              <a:buNone/>
            </a:pPr>
            <a:endParaRPr lang="en-US" b="1" dirty="0">
              <a:solidFill>
                <a:srgbClr val="000080"/>
              </a:solidFill>
              <a:latin typeface="Courier New" panose="02070309020205020404" pitchFamily="49" charset="0"/>
            </a:endParaRPr>
          </a:p>
          <a:p>
            <a:pPr marL="0" indent="0">
              <a:buNone/>
            </a:pPr>
            <a:endParaRPr lang="en-US" dirty="0"/>
          </a:p>
          <a:p>
            <a:pPr marL="457200" lvl="1" indent="0">
              <a:buNone/>
            </a:pPr>
            <a:endParaRPr lang="en-US" sz="3000" dirty="0"/>
          </a:p>
          <a:p>
            <a:pPr marL="457200" lvl="1" indent="0">
              <a:buNone/>
            </a:pPr>
            <a:endParaRPr lang="en-US" sz="2800" dirty="0"/>
          </a:p>
        </p:txBody>
      </p:sp>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lstStyle/>
          <a:p>
            <a:r>
              <a:rPr lang="en-US" sz="3200" b="1" dirty="0">
                <a:latin typeface="Montserrat" panose="00000500000000000000" pitchFamily="2" charset="0"/>
              </a:rPr>
              <a:t>Throwing Contract Violation Handler</a:t>
            </a:r>
            <a:endParaRPr lang="en-US" sz="3200" b="1" kern="0" dirty="0">
              <a:latin typeface="Jura"/>
              <a:ea typeface="+mn-ea"/>
            </a:endParaRPr>
          </a:p>
        </p:txBody>
      </p:sp>
      <p:pic>
        <p:nvPicPr>
          <p:cNvPr id="5" name="Picture 4">
            <a:extLst>
              <a:ext uri="{FF2B5EF4-FFF2-40B4-BE49-F238E27FC236}">
                <a16:creationId xmlns:a16="http://schemas.microsoft.com/office/drawing/2014/main" id="{79985060-0853-4358-8430-A9CD4DD2A7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4074" y="1784490"/>
            <a:ext cx="3387806" cy="2540855"/>
          </a:xfrm>
          <a:prstGeom prst="roundRect">
            <a:avLst>
              <a:gd name="adj" fmla="val 8594"/>
            </a:avLst>
          </a:prstGeom>
          <a:solidFill>
            <a:srgbClr val="FFFFFF">
              <a:shade val="85000"/>
            </a:srgbClr>
          </a:solidFill>
          <a:ln>
            <a:noFill/>
          </a:ln>
          <a:effectLst/>
        </p:spPr>
      </p:pic>
      <p:sp>
        <p:nvSpPr>
          <p:cNvPr id="2" name="TextBox 1">
            <a:extLst>
              <a:ext uri="{FF2B5EF4-FFF2-40B4-BE49-F238E27FC236}">
                <a16:creationId xmlns:a16="http://schemas.microsoft.com/office/drawing/2014/main" id="{56F82BFE-D825-E3A7-C9A0-A2A36137E5BC}"/>
              </a:ext>
            </a:extLst>
          </p:cNvPr>
          <p:cNvSpPr txBox="1"/>
          <p:nvPr/>
        </p:nvSpPr>
        <p:spPr>
          <a:xfrm>
            <a:off x="11455901" y="10190"/>
            <a:ext cx="736099" cy="369332"/>
          </a:xfrm>
          <a:prstGeom prst="rect">
            <a:avLst/>
          </a:prstGeom>
          <a:noFill/>
        </p:spPr>
        <p:txBody>
          <a:bodyPr wrap="none" rtlCol="1">
            <a:spAutoFit/>
          </a:bodyPr>
          <a:lstStyle/>
          <a:p>
            <a:pPr algn="l"/>
            <a:r>
              <a:rPr lang="en-US" dirty="0">
                <a:solidFill>
                  <a:schemeClr val="accent4"/>
                </a:solidFill>
                <a:latin typeface="+mj-lt"/>
              </a:rPr>
              <a:t>24/26</a:t>
            </a:r>
            <a:endParaRPr lang="he-IL" dirty="0">
              <a:solidFill>
                <a:schemeClr val="accent4"/>
              </a:solidFill>
              <a:latin typeface="+mj-lt"/>
            </a:endParaRPr>
          </a:p>
        </p:txBody>
      </p:sp>
    </p:spTree>
    <p:extLst>
      <p:ext uri="{BB962C8B-B14F-4D97-AF65-F5344CB8AC3E}">
        <p14:creationId xmlns:p14="http://schemas.microsoft.com/office/powerpoint/2010/main" val="1131463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lstStyle/>
          <a:p>
            <a:r>
              <a:rPr lang="en-US"/>
              <a:t>Questions</a:t>
            </a:r>
          </a:p>
        </p:txBody>
      </p:sp>
      <p:pic>
        <p:nvPicPr>
          <p:cNvPr id="10" name="Graphic 9" descr="Help with solid fill">
            <a:extLst>
              <a:ext uri="{FF2B5EF4-FFF2-40B4-BE49-F238E27FC236}">
                <a16:creationId xmlns:a16="http://schemas.microsoft.com/office/drawing/2014/main" id="{89D7DD1C-1CEE-C3CA-67EF-F76DF18EB4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4400" y="2314311"/>
            <a:ext cx="2229375" cy="2229375"/>
          </a:xfrm>
          <a:prstGeom prst="rect">
            <a:avLst/>
          </a:prstGeom>
        </p:spPr>
      </p:pic>
      <p:pic>
        <p:nvPicPr>
          <p:cNvPr id="2" name="Picture 1">
            <a:extLst>
              <a:ext uri="{FF2B5EF4-FFF2-40B4-BE49-F238E27FC236}">
                <a16:creationId xmlns:a16="http://schemas.microsoft.com/office/drawing/2014/main" id="{DB4BA671-7E78-D2BE-BD33-45362B45BE4F}"/>
              </a:ext>
            </a:extLst>
          </p:cNvPr>
          <p:cNvPicPr>
            <a:picLocks noChangeAspect="1"/>
          </p:cNvPicPr>
          <p:nvPr/>
        </p:nvPicPr>
        <p:blipFill rotWithShape="1">
          <a:blip r:embed="rId4">
            <a:alphaModFix amt="16000"/>
            <a:duotone>
              <a:prstClr val="black"/>
              <a:schemeClr val="tx2">
                <a:tint val="45000"/>
                <a:satMod val="400000"/>
              </a:schemeClr>
            </a:duotone>
          </a:blip>
          <a:srcRect l="13817" t="39147" b="-1"/>
          <a:stretch/>
        </p:blipFill>
        <p:spPr>
          <a:xfrm rot="10800000">
            <a:off x="8106822" y="4512613"/>
            <a:ext cx="4085178" cy="2345387"/>
          </a:xfrm>
          <a:prstGeom prst="rect">
            <a:avLst/>
          </a:prstGeom>
        </p:spPr>
      </p:pic>
      <p:pic>
        <p:nvPicPr>
          <p:cNvPr id="4" name="Picture 3" descr="A colorful bird on a branch&#10;&#10;Description automatically generated">
            <a:extLst>
              <a:ext uri="{FF2B5EF4-FFF2-40B4-BE49-F238E27FC236}">
                <a16:creationId xmlns:a16="http://schemas.microsoft.com/office/drawing/2014/main" id="{FBCAF419-EDD9-4EA8-CB70-49662982DE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7946" y="1225088"/>
            <a:ext cx="6220053" cy="4407823"/>
          </a:xfrm>
          <a:prstGeom prst="roundRect">
            <a:avLst>
              <a:gd name="adj" fmla="val 8594"/>
            </a:avLst>
          </a:prstGeom>
          <a:solidFill>
            <a:srgbClr val="FFFFFF">
              <a:shade val="85000"/>
            </a:srgbClr>
          </a:solidFill>
          <a:ln>
            <a:noFill/>
          </a:ln>
          <a:effectLst/>
        </p:spPr>
      </p:pic>
      <p:sp>
        <p:nvSpPr>
          <p:cNvPr id="5" name="TextBox 4">
            <a:extLst>
              <a:ext uri="{FF2B5EF4-FFF2-40B4-BE49-F238E27FC236}">
                <a16:creationId xmlns:a16="http://schemas.microsoft.com/office/drawing/2014/main" id="{2299C379-52D6-54AA-6997-C755ED7F82B8}"/>
              </a:ext>
            </a:extLst>
          </p:cNvPr>
          <p:cNvSpPr txBox="1"/>
          <p:nvPr/>
        </p:nvSpPr>
        <p:spPr>
          <a:xfrm>
            <a:off x="11455901" y="10190"/>
            <a:ext cx="736099" cy="369332"/>
          </a:xfrm>
          <a:prstGeom prst="rect">
            <a:avLst/>
          </a:prstGeom>
          <a:noFill/>
        </p:spPr>
        <p:txBody>
          <a:bodyPr wrap="none" rtlCol="1">
            <a:spAutoFit/>
          </a:bodyPr>
          <a:lstStyle/>
          <a:p>
            <a:pPr algn="l"/>
            <a:r>
              <a:rPr lang="en-US" dirty="0">
                <a:solidFill>
                  <a:schemeClr val="accent4"/>
                </a:solidFill>
                <a:latin typeface="+mj-lt"/>
              </a:rPr>
              <a:t>25/26</a:t>
            </a:r>
            <a:endParaRPr lang="he-IL" dirty="0">
              <a:solidFill>
                <a:schemeClr val="accent4"/>
              </a:solidFill>
              <a:latin typeface="+mj-lt"/>
            </a:endParaRPr>
          </a:p>
        </p:txBody>
      </p:sp>
    </p:spTree>
    <p:extLst>
      <p:ext uri="{BB962C8B-B14F-4D97-AF65-F5344CB8AC3E}">
        <p14:creationId xmlns:p14="http://schemas.microsoft.com/office/powerpoint/2010/main" val="37039980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ird sitting on a wire&#10;&#10;Description automatically generated">
            <a:extLst>
              <a:ext uri="{FF2B5EF4-FFF2-40B4-BE49-F238E27FC236}">
                <a16:creationId xmlns:a16="http://schemas.microsoft.com/office/drawing/2014/main" id="{B22715DB-D62A-9A91-6F90-F25DEE5F3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9822" y="2611048"/>
            <a:ext cx="2872355" cy="2866072"/>
          </a:xfrm>
          <a:prstGeom prst="roundRect">
            <a:avLst>
              <a:gd name="adj" fmla="val 8594"/>
            </a:avLst>
          </a:prstGeom>
          <a:solidFill>
            <a:srgbClr val="FFFFFF">
              <a:shade val="85000"/>
            </a:srgbClr>
          </a:solidFill>
          <a:ln>
            <a:noFill/>
          </a:ln>
          <a:effectLst/>
        </p:spPr>
      </p:pic>
      <p:sp>
        <p:nvSpPr>
          <p:cNvPr id="2" name="TextBox 1">
            <a:extLst>
              <a:ext uri="{FF2B5EF4-FFF2-40B4-BE49-F238E27FC236}">
                <a16:creationId xmlns:a16="http://schemas.microsoft.com/office/drawing/2014/main" id="{8D72A82C-43AF-D9DA-843F-8D9ACE8B0270}"/>
              </a:ext>
            </a:extLst>
          </p:cNvPr>
          <p:cNvSpPr txBox="1"/>
          <p:nvPr/>
        </p:nvSpPr>
        <p:spPr>
          <a:xfrm>
            <a:off x="11455901" y="10190"/>
            <a:ext cx="736099" cy="369332"/>
          </a:xfrm>
          <a:prstGeom prst="rect">
            <a:avLst/>
          </a:prstGeom>
          <a:noFill/>
        </p:spPr>
        <p:txBody>
          <a:bodyPr wrap="none" rtlCol="1">
            <a:spAutoFit/>
          </a:bodyPr>
          <a:lstStyle/>
          <a:p>
            <a:pPr algn="l"/>
            <a:r>
              <a:rPr lang="en-US" dirty="0">
                <a:solidFill>
                  <a:schemeClr val="accent4"/>
                </a:solidFill>
                <a:latin typeface="+mj-lt"/>
              </a:rPr>
              <a:t>26/26</a:t>
            </a:r>
            <a:endParaRPr lang="he-IL" dirty="0">
              <a:solidFill>
                <a:schemeClr val="accent4"/>
              </a:solidFill>
              <a:latin typeface="+mj-lt"/>
            </a:endParaRPr>
          </a:p>
        </p:txBody>
      </p:sp>
    </p:spTree>
    <p:extLst>
      <p:ext uri="{BB962C8B-B14F-4D97-AF65-F5344CB8AC3E}">
        <p14:creationId xmlns:p14="http://schemas.microsoft.com/office/powerpoint/2010/main" val="13232039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7988E6-4C42-9AED-2D96-3EE09E8A9ACD}"/>
              </a:ext>
            </a:extLst>
          </p:cNvPr>
          <p:cNvSpPr>
            <a:spLocks noGrp="1"/>
          </p:cNvSpPr>
          <p:nvPr>
            <p:ph sz="quarter" idx="4"/>
          </p:nvPr>
        </p:nvSpPr>
        <p:spPr>
          <a:xfrm>
            <a:off x="330659" y="1677729"/>
            <a:ext cx="5334552" cy="4565086"/>
          </a:xfrm>
        </p:spPr>
        <p:txBody>
          <a:bodyPr>
            <a:normAutofit/>
          </a:bodyPr>
          <a:lstStyle/>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rPr>
              <a:t>The History of Contracts</a:t>
            </a:r>
          </a:p>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rPr>
              <a:t>Standardization Process</a:t>
            </a:r>
          </a:p>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rPr>
              <a:t>Future, Non-MVP features</a:t>
            </a:r>
          </a:p>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rPr>
              <a:t>Design Decisions</a:t>
            </a:r>
          </a:p>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rPr>
              <a:t>Corner Cases </a:t>
            </a:r>
          </a:p>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rPr>
              <a:t>Mechanics Details</a:t>
            </a:r>
          </a:p>
          <a:p>
            <a:pPr marL="0" lvl="1" indent="-171450" fontAlgn="base">
              <a:lnSpc>
                <a:spcPct val="150000"/>
              </a:lnSpc>
              <a:buClr>
                <a:srgbClr val="00B0F0"/>
              </a:buClr>
              <a:buFont typeface="Arial" panose="020B0604020202020204" pitchFamily="34" charset="0"/>
              <a:buChar char="+"/>
            </a:pPr>
            <a:r>
              <a:rPr lang="en-US" dirty="0" err="1">
                <a:latin typeface="Montserrat" panose="00000500000000000000" pitchFamily="2" charset="0"/>
              </a:rPr>
              <a:t>Gotbolt</a:t>
            </a:r>
            <a:r>
              <a:rPr lang="en-US" dirty="0">
                <a:latin typeface="Montserrat" panose="00000500000000000000" pitchFamily="2" charset="0"/>
              </a:rPr>
              <a:t> Online Examples</a:t>
            </a:r>
          </a:p>
        </p:txBody>
      </p:sp>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lstStyle/>
          <a:p>
            <a:r>
              <a:rPr lang="en-US" sz="3200" b="1" kern="0" dirty="0">
                <a:latin typeface="Jura"/>
                <a:ea typeface="+mn-ea"/>
              </a:rPr>
              <a:t>Introduction to C++26, Contracts MVP</a:t>
            </a:r>
            <a:endParaRPr lang="en-IL" sz="3200" b="1" kern="0" dirty="0">
              <a:latin typeface="Jura"/>
              <a:ea typeface="+mn-ea"/>
            </a:endParaRPr>
          </a:p>
        </p:txBody>
      </p:sp>
      <p:sp>
        <p:nvSpPr>
          <p:cNvPr id="7" name="Title 2">
            <a:extLst>
              <a:ext uri="{FF2B5EF4-FFF2-40B4-BE49-F238E27FC236}">
                <a16:creationId xmlns:a16="http://schemas.microsoft.com/office/drawing/2014/main" id="{4344EC93-E473-FCDD-8E58-BA8EB554D6B5}"/>
              </a:ext>
            </a:extLst>
          </p:cNvPr>
          <p:cNvSpPr txBox="1">
            <a:spLocks/>
          </p:cNvSpPr>
          <p:nvPr/>
        </p:nvSpPr>
        <p:spPr>
          <a:xfrm>
            <a:off x="407411" y="1130974"/>
            <a:ext cx="10515600" cy="73432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IL" sz="4000" b="0" i="0" kern="1200">
                <a:solidFill>
                  <a:schemeClr val="tx1"/>
                </a:solidFill>
                <a:latin typeface="+mn-lt"/>
                <a:ea typeface="Jura" pitchFamily="2" charset="0"/>
                <a:cs typeface="+mj-cs"/>
              </a:defRPr>
            </a:lvl1pPr>
          </a:lstStyle>
          <a:p>
            <a:r>
              <a:rPr lang="en-US" sz="2400" kern="0" dirty="0">
                <a:solidFill>
                  <a:srgbClr val="00AEEF"/>
                </a:solidFill>
                <a:latin typeface="Jura"/>
                <a:ea typeface="+mn-ea"/>
              </a:rPr>
              <a:t>Not In this talk:</a:t>
            </a:r>
          </a:p>
        </p:txBody>
      </p:sp>
      <p:pic>
        <p:nvPicPr>
          <p:cNvPr id="15" name="Picture 14" descr="A bird standing on the ground with a carrot in its beak&#10;&#10;Description automatically generated">
            <a:extLst>
              <a:ext uri="{FF2B5EF4-FFF2-40B4-BE49-F238E27FC236}">
                <a16:creationId xmlns:a16="http://schemas.microsoft.com/office/drawing/2014/main" id="{A20D0675-AC45-3E7A-0256-5FD2A24D6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7537" y="2959607"/>
            <a:ext cx="3059777" cy="2683499"/>
          </a:xfrm>
          <a:prstGeom prst="roundRect">
            <a:avLst>
              <a:gd name="adj" fmla="val 8594"/>
            </a:avLst>
          </a:prstGeom>
          <a:solidFill>
            <a:srgbClr val="FFFFFF">
              <a:shade val="85000"/>
            </a:srgbClr>
          </a:solidFill>
          <a:ln>
            <a:noFill/>
          </a:ln>
          <a:effectLst/>
        </p:spPr>
      </p:pic>
      <p:sp>
        <p:nvSpPr>
          <p:cNvPr id="16" name="Content Placeholder 3">
            <a:extLst>
              <a:ext uri="{FF2B5EF4-FFF2-40B4-BE49-F238E27FC236}">
                <a16:creationId xmlns:a16="http://schemas.microsoft.com/office/drawing/2014/main" id="{5B9761AA-6CB7-52E8-E0DA-D9DD688186A9}"/>
              </a:ext>
            </a:extLst>
          </p:cNvPr>
          <p:cNvSpPr txBox="1">
            <a:spLocks/>
          </p:cNvSpPr>
          <p:nvPr/>
        </p:nvSpPr>
        <p:spPr>
          <a:xfrm>
            <a:off x="6637537" y="1781377"/>
            <a:ext cx="5334552" cy="45650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SzPct val="70000"/>
              <a:buFontTx/>
              <a:buBlip>
                <a:blip r:embed="rId3"/>
              </a:buBlip>
              <a:defRPr sz="2000" b="0" i="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rgbClr val="00AEEF"/>
              </a:buClr>
              <a:buFont typeface="Arial" panose="020B0604020202020204" pitchFamily="34" charset="0"/>
              <a:buChar char="•"/>
              <a:defRPr sz="1800" b="0" i="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Clr>
                <a:srgbClr val="00AEEF"/>
              </a:buClr>
              <a:buFont typeface="Arial" panose="020B0604020202020204" pitchFamily="34" charset="0"/>
              <a:buChar char="•"/>
              <a:defRPr sz="1600" b="0" i="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Clr>
                <a:srgbClr val="00AEEF"/>
              </a:buClr>
              <a:buFont typeface="Arial" panose="020B0604020202020204" pitchFamily="34" charset="0"/>
              <a:buChar char="•"/>
              <a:defRPr sz="1400" b="0" i="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Clr>
                <a:srgbClr val="00AEEF"/>
              </a:buClr>
              <a:buFont typeface="Arial" panose="020B0604020202020204" pitchFamily="34" charset="0"/>
              <a:buChar char="•"/>
              <a:defRPr sz="1200" b="0" i="0" kern="1200">
                <a:solidFill>
                  <a:schemeClr val="tx1"/>
                </a:solidFill>
                <a:latin typeface="+mj-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Montserrat" panose="00000500000000000000" pitchFamily="2" charset="0"/>
              </a:rPr>
              <a:t>Static Analyzers </a:t>
            </a:r>
          </a:p>
          <a:p>
            <a:r>
              <a:rPr lang="en-US" sz="1800" dirty="0">
                <a:latin typeface="Montserrat" panose="00000500000000000000" pitchFamily="2" charset="0"/>
              </a:rPr>
              <a:t>The </a:t>
            </a:r>
            <a:r>
              <a:rPr lang="en-US" sz="1800" dirty="0" err="1">
                <a:latin typeface="Montserrat" panose="00000500000000000000" pitchFamily="2" charset="0"/>
              </a:rPr>
              <a:t>Lakos</a:t>
            </a:r>
            <a:r>
              <a:rPr lang="en-US" sz="1800" dirty="0">
                <a:latin typeface="Montserrat" panose="00000500000000000000" pitchFamily="2" charset="0"/>
              </a:rPr>
              <a:t> Rule</a:t>
            </a:r>
          </a:p>
        </p:txBody>
      </p:sp>
      <p:sp>
        <p:nvSpPr>
          <p:cNvPr id="2" name="TextBox 1">
            <a:extLst>
              <a:ext uri="{FF2B5EF4-FFF2-40B4-BE49-F238E27FC236}">
                <a16:creationId xmlns:a16="http://schemas.microsoft.com/office/drawing/2014/main" id="{5F720AAF-963D-C231-41E2-2A6F45E30801}"/>
              </a:ext>
            </a:extLst>
          </p:cNvPr>
          <p:cNvSpPr txBox="1"/>
          <p:nvPr/>
        </p:nvSpPr>
        <p:spPr>
          <a:xfrm>
            <a:off x="11572920" y="0"/>
            <a:ext cx="619080" cy="369332"/>
          </a:xfrm>
          <a:prstGeom prst="rect">
            <a:avLst/>
          </a:prstGeom>
          <a:noFill/>
        </p:spPr>
        <p:txBody>
          <a:bodyPr wrap="none" rtlCol="1">
            <a:spAutoFit/>
          </a:bodyPr>
          <a:lstStyle/>
          <a:p>
            <a:pPr algn="l"/>
            <a:r>
              <a:rPr lang="en-US" dirty="0">
                <a:solidFill>
                  <a:schemeClr val="accent4"/>
                </a:solidFill>
                <a:latin typeface="+mj-lt"/>
              </a:rPr>
              <a:t>3/26</a:t>
            </a:r>
            <a:endParaRPr lang="he-IL" dirty="0">
              <a:solidFill>
                <a:schemeClr val="accent4"/>
              </a:solidFill>
              <a:latin typeface="+mj-lt"/>
            </a:endParaRPr>
          </a:p>
        </p:txBody>
      </p:sp>
      <p:sp>
        <p:nvSpPr>
          <p:cNvPr id="5" name="Content Placeholder 3">
            <a:extLst>
              <a:ext uri="{FF2B5EF4-FFF2-40B4-BE49-F238E27FC236}">
                <a16:creationId xmlns:a16="http://schemas.microsoft.com/office/drawing/2014/main" id="{86A64A75-BD4A-07A2-11F4-7610B2816F38}"/>
              </a:ext>
            </a:extLst>
          </p:cNvPr>
          <p:cNvSpPr txBox="1">
            <a:spLocks/>
          </p:cNvSpPr>
          <p:nvPr/>
        </p:nvSpPr>
        <p:spPr>
          <a:xfrm>
            <a:off x="330659" y="5284101"/>
            <a:ext cx="5334552" cy="6223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SzPct val="70000"/>
              <a:buFontTx/>
              <a:buBlip>
                <a:blip r:embed="rId3"/>
              </a:buBlip>
              <a:defRPr sz="2000" b="0" i="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rgbClr val="00AEEF"/>
              </a:buClr>
              <a:buFont typeface="Arial" panose="020B0604020202020204" pitchFamily="34" charset="0"/>
              <a:buChar char="•"/>
              <a:defRPr sz="1800" b="0" i="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Clr>
                <a:srgbClr val="00AEEF"/>
              </a:buClr>
              <a:buFont typeface="Arial" panose="020B0604020202020204" pitchFamily="34" charset="0"/>
              <a:buChar char="•"/>
              <a:defRPr sz="1600" b="0" i="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Clr>
                <a:srgbClr val="00AEEF"/>
              </a:buClr>
              <a:buFont typeface="Arial" panose="020B0604020202020204" pitchFamily="34" charset="0"/>
              <a:buChar char="•"/>
              <a:defRPr sz="1400" b="0" i="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Clr>
                <a:srgbClr val="00AEEF"/>
              </a:buClr>
              <a:buFont typeface="Arial" panose="020B0604020202020204" pitchFamily="34" charset="0"/>
              <a:buChar char="•"/>
              <a:defRPr sz="1200" b="0" i="0" kern="1200">
                <a:solidFill>
                  <a:schemeClr val="tx1"/>
                </a:solidFill>
                <a:latin typeface="+mj-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Montserrat" panose="00000500000000000000" pitchFamily="2" charset="0"/>
              </a:rPr>
              <a:t>--std=</a:t>
            </a:r>
            <a:r>
              <a:rPr lang="en-US" sz="1600" dirty="0" err="1">
                <a:latin typeface="Montserrat" panose="00000500000000000000" pitchFamily="2" charset="0"/>
              </a:rPr>
              <a:t>c++</a:t>
            </a:r>
            <a:r>
              <a:rPr lang="en-US" sz="1600" dirty="0">
                <a:latin typeface="Montserrat" panose="00000500000000000000" pitchFamily="2" charset="0"/>
              </a:rPr>
              <a:t>23 –O2 –</a:t>
            </a:r>
            <a:r>
              <a:rPr lang="en-US" sz="1600" dirty="0" err="1">
                <a:latin typeface="Montserrat" panose="00000500000000000000" pitchFamily="2" charset="0"/>
              </a:rPr>
              <a:t>fcontracts</a:t>
            </a:r>
            <a:r>
              <a:rPr lang="en-US" sz="1600" dirty="0">
                <a:latin typeface="Montserrat" panose="00000500000000000000" pitchFamily="2" charset="0"/>
              </a:rPr>
              <a:t> – </a:t>
            </a:r>
            <a:r>
              <a:rPr lang="en-US" sz="1600" dirty="0" err="1">
                <a:latin typeface="Montserrat" panose="00000500000000000000" pitchFamily="2" charset="0"/>
              </a:rPr>
              <a:t>fcontracts-nonattr</a:t>
            </a:r>
            <a:br>
              <a:rPr lang="en-US" sz="1600" dirty="0">
                <a:latin typeface="Montserrat" panose="00000500000000000000" pitchFamily="2" charset="0"/>
              </a:rPr>
            </a:br>
            <a:r>
              <a:rPr lang="en-US" sz="1600" dirty="0">
                <a:latin typeface="Montserrat" panose="00000500000000000000" pitchFamily="2" charset="0"/>
              </a:rPr>
              <a:t>x86-64 </a:t>
            </a:r>
            <a:r>
              <a:rPr lang="en-US" sz="1600" dirty="0" err="1">
                <a:latin typeface="Montserrat" panose="00000500000000000000" pitchFamily="2" charset="0"/>
              </a:rPr>
              <a:t>gcc</a:t>
            </a:r>
            <a:r>
              <a:rPr lang="en-US" sz="1600" dirty="0">
                <a:latin typeface="Montserrat" panose="00000500000000000000" pitchFamily="2" charset="0"/>
              </a:rPr>
              <a:t> (contracts natural syntax)</a:t>
            </a:r>
          </a:p>
        </p:txBody>
      </p:sp>
    </p:spTree>
    <p:extLst>
      <p:ext uri="{BB962C8B-B14F-4D97-AF65-F5344CB8AC3E}">
        <p14:creationId xmlns:p14="http://schemas.microsoft.com/office/powerpoint/2010/main" val="1473168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7988E6-4C42-9AED-2D96-3EE09E8A9ACD}"/>
              </a:ext>
            </a:extLst>
          </p:cNvPr>
          <p:cNvSpPr>
            <a:spLocks noGrp="1"/>
          </p:cNvSpPr>
          <p:nvPr>
            <p:ph sz="quarter" idx="4"/>
          </p:nvPr>
        </p:nvSpPr>
        <p:spPr/>
        <p:txBody>
          <a:bodyPr>
            <a:normAutofit/>
          </a:bodyPr>
          <a:lstStyle/>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rPr>
              <a:t>Bugs are Solved by Humans</a:t>
            </a:r>
          </a:p>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rPr>
              <a:t>Errors are Handled by code</a:t>
            </a:r>
          </a:p>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rPr>
              <a:t>Bugs are not Errors</a:t>
            </a:r>
          </a:p>
          <a:p>
            <a:pPr marL="0" lvl="1" indent="-171450" fontAlgn="base">
              <a:lnSpc>
                <a:spcPct val="150000"/>
              </a:lnSpc>
              <a:buClr>
                <a:srgbClr val="00B0F0"/>
              </a:buClr>
              <a:buFont typeface="Arial" panose="020B0604020202020204" pitchFamily="34" charset="0"/>
              <a:buChar char="+"/>
            </a:pPr>
            <a:r>
              <a:rPr lang="en-US" dirty="0">
                <a:latin typeface="Montserrat" panose="00000500000000000000" pitchFamily="2" charset="0"/>
              </a:rPr>
              <a:t>Contracts exposes bugs at runtime</a:t>
            </a:r>
          </a:p>
          <a:p>
            <a:pPr marL="0" indent="0">
              <a:buNone/>
            </a:pPr>
            <a:endParaRPr lang="en-US" sz="3200" dirty="0"/>
          </a:p>
          <a:p>
            <a:pPr marL="0" lvl="1" indent="-171450" fontAlgn="base">
              <a:lnSpc>
                <a:spcPct val="150000"/>
              </a:lnSpc>
              <a:buClr>
                <a:srgbClr val="00B0F0"/>
              </a:buClr>
              <a:buFont typeface="Arial" panose="020B0604020202020204" pitchFamily="34" charset="0"/>
              <a:buChar char="+"/>
            </a:pPr>
            <a:r>
              <a:rPr lang="en-US" sz="2000" dirty="0">
                <a:latin typeface="Montserrat" panose="00000500000000000000" pitchFamily="2" charset="0"/>
              </a:rPr>
              <a:t>Me against SG21:</a:t>
            </a:r>
          </a:p>
          <a:p>
            <a:pPr lvl="1"/>
            <a:r>
              <a:rPr lang="en-US" dirty="0">
                <a:latin typeface="Montserrat" panose="00000500000000000000" pitchFamily="2" charset="0"/>
              </a:rPr>
              <a:t>When Contracts are violated when enforced:</a:t>
            </a:r>
          </a:p>
          <a:p>
            <a:pPr marL="457200" lvl="1" indent="0">
              <a:buNone/>
            </a:pPr>
            <a:r>
              <a:rPr lang="en-US" dirty="0">
                <a:latin typeface="Montserrat" panose="00000500000000000000" pitchFamily="2" charset="0"/>
              </a:rPr>
              <a:t>The program must stop.</a:t>
            </a:r>
          </a:p>
          <a:p>
            <a:pPr marL="457200" lvl="1" indent="0">
              <a:buNone/>
            </a:pPr>
            <a:r>
              <a:rPr lang="en-US" dirty="0">
                <a:latin typeface="Montserrat" panose="00000500000000000000" pitchFamily="2" charset="0"/>
              </a:rPr>
              <a:t>(This is the idea; the details are quite different)</a:t>
            </a:r>
          </a:p>
          <a:p>
            <a:pPr marL="0" indent="0">
              <a:buNone/>
            </a:pPr>
            <a:endParaRPr lang="en-US" sz="3200" dirty="0"/>
          </a:p>
          <a:p>
            <a:pPr lvl="1"/>
            <a:endParaRPr lang="en-US" dirty="0"/>
          </a:p>
          <a:p>
            <a:pPr lvl="1"/>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normAutofit/>
          </a:bodyPr>
          <a:lstStyle/>
          <a:p>
            <a:r>
              <a:rPr lang="en-US" sz="3200" b="1" kern="0" dirty="0">
                <a:latin typeface="Jura"/>
                <a:ea typeface="+mn-ea"/>
              </a:rPr>
              <a:t>Contracts Target: Find Bugs (at runtime)</a:t>
            </a:r>
          </a:p>
        </p:txBody>
      </p:sp>
      <p:pic>
        <p:nvPicPr>
          <p:cNvPr id="7" name="Picture 6" descr="A bird flying in the air&#10;&#10;Description automatically generated">
            <a:extLst>
              <a:ext uri="{FF2B5EF4-FFF2-40B4-BE49-F238E27FC236}">
                <a16:creationId xmlns:a16="http://schemas.microsoft.com/office/drawing/2014/main" id="{ACE98EE5-10E8-C05D-E075-5B5AC432E05F}"/>
              </a:ext>
            </a:extLst>
          </p:cNvPr>
          <p:cNvPicPr>
            <a:picLocks noChangeAspect="1"/>
          </p:cNvPicPr>
          <p:nvPr/>
        </p:nvPicPr>
        <p:blipFill rotWithShape="1">
          <a:blip r:embed="rId2">
            <a:extLst>
              <a:ext uri="{28A0092B-C50C-407E-A947-70E740481C1C}">
                <a14:useLocalDpi xmlns:a14="http://schemas.microsoft.com/office/drawing/2010/main" val="0"/>
              </a:ext>
            </a:extLst>
          </a:blip>
          <a:srcRect t="41260" b="10285"/>
          <a:stretch/>
        </p:blipFill>
        <p:spPr>
          <a:xfrm>
            <a:off x="7621400" y="3342216"/>
            <a:ext cx="2528011" cy="2340793"/>
          </a:xfrm>
          <a:prstGeom prst="roundRect">
            <a:avLst>
              <a:gd name="adj" fmla="val 8594"/>
            </a:avLst>
          </a:prstGeom>
          <a:solidFill>
            <a:srgbClr val="FFFFFF">
              <a:shade val="85000"/>
            </a:srgbClr>
          </a:solidFill>
          <a:ln>
            <a:noFill/>
          </a:ln>
          <a:effectLst/>
        </p:spPr>
      </p:pic>
      <p:pic>
        <p:nvPicPr>
          <p:cNvPr id="8" name="Picture 7">
            <a:extLst>
              <a:ext uri="{FF2B5EF4-FFF2-40B4-BE49-F238E27FC236}">
                <a16:creationId xmlns:a16="http://schemas.microsoft.com/office/drawing/2014/main" id="{994EFCA6-6856-49D8-F0C6-436314C8A909}"/>
              </a:ext>
            </a:extLst>
          </p:cNvPr>
          <p:cNvPicPr>
            <a:picLocks noChangeAspect="1"/>
          </p:cNvPicPr>
          <p:nvPr/>
        </p:nvPicPr>
        <p:blipFill rotWithShape="1">
          <a:blip r:embed="rId3">
            <a:alphaModFix amt="16000"/>
            <a:duotone>
              <a:prstClr val="black"/>
              <a:schemeClr val="tx2">
                <a:tint val="45000"/>
                <a:satMod val="400000"/>
              </a:schemeClr>
            </a:duotone>
          </a:blip>
          <a:srcRect l="13817" t="39147" b="-1"/>
          <a:stretch/>
        </p:blipFill>
        <p:spPr>
          <a:xfrm rot="10800000">
            <a:off x="8106822" y="4512613"/>
            <a:ext cx="4085178" cy="2345387"/>
          </a:xfrm>
          <a:prstGeom prst="rect">
            <a:avLst/>
          </a:prstGeom>
        </p:spPr>
      </p:pic>
      <p:sp>
        <p:nvSpPr>
          <p:cNvPr id="2" name="TextBox 1">
            <a:extLst>
              <a:ext uri="{FF2B5EF4-FFF2-40B4-BE49-F238E27FC236}">
                <a16:creationId xmlns:a16="http://schemas.microsoft.com/office/drawing/2014/main" id="{8C1C0BB8-F93C-0DE1-6C2E-64884CA2A79B}"/>
              </a:ext>
            </a:extLst>
          </p:cNvPr>
          <p:cNvSpPr txBox="1"/>
          <p:nvPr/>
        </p:nvSpPr>
        <p:spPr>
          <a:xfrm>
            <a:off x="11572920" y="0"/>
            <a:ext cx="619080" cy="369332"/>
          </a:xfrm>
          <a:prstGeom prst="rect">
            <a:avLst/>
          </a:prstGeom>
          <a:noFill/>
        </p:spPr>
        <p:txBody>
          <a:bodyPr wrap="none" rtlCol="1">
            <a:spAutoFit/>
          </a:bodyPr>
          <a:lstStyle/>
          <a:p>
            <a:pPr algn="l"/>
            <a:r>
              <a:rPr lang="en-US" dirty="0">
                <a:solidFill>
                  <a:schemeClr val="accent4"/>
                </a:solidFill>
                <a:latin typeface="+mj-lt"/>
              </a:rPr>
              <a:t>4/26</a:t>
            </a:r>
            <a:endParaRPr lang="he-IL" dirty="0">
              <a:solidFill>
                <a:schemeClr val="accent4"/>
              </a:solidFill>
              <a:latin typeface="+mj-lt"/>
            </a:endParaRPr>
          </a:p>
        </p:txBody>
      </p:sp>
    </p:spTree>
    <p:extLst>
      <p:ext uri="{BB962C8B-B14F-4D97-AF65-F5344CB8AC3E}">
        <p14:creationId xmlns:p14="http://schemas.microsoft.com/office/powerpoint/2010/main" val="21416075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normAutofit/>
          </a:bodyPr>
          <a:lstStyle/>
          <a:p>
            <a:r>
              <a:rPr lang="en-US" sz="3200" b="1" kern="0" dirty="0">
                <a:latin typeface="Jura"/>
                <a:ea typeface="+mn-ea"/>
              </a:rPr>
              <a:t>Syntax (In a Nutshell)</a:t>
            </a:r>
          </a:p>
        </p:txBody>
      </p:sp>
      <p:pic>
        <p:nvPicPr>
          <p:cNvPr id="10" name="Content Placeholder 9" descr="A bird perched on a barbed wire fence&#10;&#10;Description automatically generated">
            <a:extLst>
              <a:ext uri="{FF2B5EF4-FFF2-40B4-BE49-F238E27FC236}">
                <a16:creationId xmlns:a16="http://schemas.microsoft.com/office/drawing/2014/main" id="{78861062-9D4C-10BB-E154-FBD73E1D794A}"/>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230611" y="2618385"/>
            <a:ext cx="3429773" cy="2804760"/>
          </a:xfrm>
          <a:prstGeom prst="roundRect">
            <a:avLst>
              <a:gd name="adj" fmla="val 8594"/>
            </a:avLst>
          </a:prstGeom>
          <a:solidFill>
            <a:srgbClr val="FFFFFF">
              <a:shade val="85000"/>
            </a:srgbClr>
          </a:solidFill>
          <a:ln>
            <a:noFill/>
          </a:ln>
          <a:effectLst/>
        </p:spPr>
      </p:pic>
      <p:sp>
        <p:nvSpPr>
          <p:cNvPr id="8" name="Content Placeholder 3">
            <a:extLst>
              <a:ext uri="{FF2B5EF4-FFF2-40B4-BE49-F238E27FC236}">
                <a16:creationId xmlns:a16="http://schemas.microsoft.com/office/drawing/2014/main" id="{C81CE18A-E412-7167-BA9E-6FE20A3C2BE8}"/>
              </a:ext>
            </a:extLst>
          </p:cNvPr>
          <p:cNvSpPr txBox="1">
            <a:spLocks/>
          </p:cNvSpPr>
          <p:nvPr/>
        </p:nvSpPr>
        <p:spPr>
          <a:xfrm>
            <a:off x="573935" y="1198167"/>
            <a:ext cx="7744442" cy="456508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SzPct val="70000"/>
              <a:buFontTx/>
              <a:buBlip>
                <a:blip r:embed="rId3"/>
              </a:buBlip>
              <a:defRPr sz="2000" b="0" i="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rgbClr val="00AEEF"/>
              </a:buClr>
              <a:buFont typeface="Arial" panose="020B0604020202020204" pitchFamily="34" charset="0"/>
              <a:buChar char="•"/>
              <a:defRPr sz="1800" b="0" i="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Clr>
                <a:srgbClr val="00AEEF"/>
              </a:buClr>
              <a:buFont typeface="Arial" panose="020B0604020202020204" pitchFamily="34" charset="0"/>
              <a:buChar char="•"/>
              <a:defRPr sz="1600" b="0" i="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Clr>
                <a:srgbClr val="00AEEF"/>
              </a:buClr>
              <a:buFont typeface="Arial" panose="020B0604020202020204" pitchFamily="34" charset="0"/>
              <a:buChar char="•"/>
              <a:defRPr sz="1400" b="0" i="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Clr>
                <a:srgbClr val="00AEEF"/>
              </a:buClr>
              <a:buFont typeface="Arial" panose="020B0604020202020204" pitchFamily="34" charset="0"/>
              <a:buChar char="•"/>
              <a:defRPr sz="1200" b="0" i="0" kern="1200">
                <a:solidFill>
                  <a:schemeClr val="tx1"/>
                </a:solidFill>
                <a:latin typeface="+mj-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171450" fontAlgn="base">
              <a:lnSpc>
                <a:spcPct val="170000"/>
              </a:lnSpc>
              <a:buClr>
                <a:srgbClr val="00B0F0"/>
              </a:buClr>
              <a:buFont typeface="Arial" panose="020B0604020202020204" pitchFamily="34" charset="0"/>
              <a:buChar char="+"/>
            </a:pPr>
            <a:r>
              <a:rPr lang="en-US" sz="3200" dirty="0">
                <a:latin typeface="Montserrat" panose="00000500000000000000" pitchFamily="2" charset="0"/>
              </a:rPr>
              <a:t>Declaration</a:t>
            </a:r>
          </a:p>
          <a:p>
            <a:pPr marL="0" indent="0">
              <a:buNone/>
            </a:pPr>
            <a:r>
              <a:rPr lang="en-US" sz="3400" dirty="0">
                <a:solidFill>
                  <a:srgbClr val="8000FF"/>
                </a:solidFill>
                <a:effectLst/>
                <a:latin typeface="Courier New" panose="02070309020205020404" pitchFamily="49" charset="0"/>
              </a:rPr>
              <a:t>double</a:t>
            </a:r>
            <a:r>
              <a:rPr lang="en-US" sz="3400" dirty="0">
                <a:solidFill>
                  <a:srgbClr val="000000"/>
                </a:solidFill>
                <a:effectLst/>
                <a:latin typeface="Courier New" panose="02070309020205020404" pitchFamily="49" charset="0"/>
              </a:rPr>
              <a:t> foo</a:t>
            </a:r>
            <a:r>
              <a:rPr lang="en-US" sz="3400" b="1" dirty="0">
                <a:solidFill>
                  <a:srgbClr val="000080"/>
                </a:solidFill>
                <a:effectLst/>
                <a:latin typeface="Courier New" panose="02070309020205020404" pitchFamily="49" charset="0"/>
              </a:rPr>
              <a:t>(</a:t>
            </a:r>
            <a:r>
              <a:rPr lang="en-US" sz="3400" dirty="0">
                <a:solidFill>
                  <a:srgbClr val="8000FF"/>
                </a:solidFill>
                <a:effectLst/>
                <a:latin typeface="Courier New" panose="02070309020205020404" pitchFamily="49" charset="0"/>
              </a:rPr>
              <a:t>int</a:t>
            </a:r>
            <a:r>
              <a:rPr lang="en-US" sz="3400" dirty="0">
                <a:solidFill>
                  <a:srgbClr val="000000"/>
                </a:solidFill>
                <a:effectLst/>
                <a:latin typeface="Courier New" panose="02070309020205020404" pitchFamily="49" charset="0"/>
              </a:rPr>
              <a:t> x</a:t>
            </a:r>
            <a:r>
              <a:rPr lang="en-US" sz="3400" b="1" dirty="0">
                <a:solidFill>
                  <a:srgbClr val="000080"/>
                </a:solidFill>
                <a:effectLst/>
                <a:latin typeface="Courier New" panose="02070309020205020404" pitchFamily="49" charset="0"/>
              </a:rPr>
              <a:t>)</a:t>
            </a:r>
          </a:p>
          <a:p>
            <a:pPr marL="0" indent="0">
              <a:buNone/>
            </a:pPr>
            <a:r>
              <a:rPr lang="en-US" sz="3400" b="1" dirty="0">
                <a:solidFill>
                  <a:srgbClr val="000080"/>
                </a:solidFill>
                <a:latin typeface="Courier New" panose="02070309020205020404" pitchFamily="49" charset="0"/>
              </a:rPr>
              <a:t>  </a:t>
            </a:r>
            <a:r>
              <a:rPr lang="en-US" sz="3400" dirty="0">
                <a:solidFill>
                  <a:srgbClr val="000000"/>
                </a:solidFill>
                <a:effectLst/>
                <a:latin typeface="Courier New" panose="02070309020205020404" pitchFamily="49" charset="0"/>
              </a:rPr>
              <a:t>pre</a:t>
            </a:r>
            <a:r>
              <a:rPr lang="en-US" sz="3400" b="1" dirty="0">
                <a:solidFill>
                  <a:srgbClr val="000080"/>
                </a:solidFill>
                <a:effectLst/>
                <a:latin typeface="Courier New" panose="02070309020205020404" pitchFamily="49" charset="0"/>
              </a:rPr>
              <a:t>(</a:t>
            </a:r>
            <a:r>
              <a:rPr lang="en-US" sz="3400" dirty="0">
                <a:solidFill>
                  <a:srgbClr val="000000"/>
                </a:solidFill>
                <a:effectLst/>
                <a:latin typeface="Courier New" panose="02070309020205020404" pitchFamily="49" charset="0"/>
              </a:rPr>
              <a:t>x </a:t>
            </a:r>
            <a:r>
              <a:rPr lang="en-US" sz="3400" b="1" dirty="0">
                <a:solidFill>
                  <a:srgbClr val="000080"/>
                </a:solidFill>
                <a:effectLst/>
                <a:latin typeface="Courier New" panose="02070309020205020404" pitchFamily="49" charset="0"/>
              </a:rPr>
              <a:t>&gt;</a:t>
            </a:r>
            <a:r>
              <a:rPr lang="en-US" sz="3400" dirty="0">
                <a:solidFill>
                  <a:srgbClr val="000000"/>
                </a:solidFill>
                <a:effectLst/>
                <a:latin typeface="Courier New" panose="02070309020205020404" pitchFamily="49" charset="0"/>
              </a:rPr>
              <a:t> </a:t>
            </a:r>
            <a:r>
              <a:rPr lang="en-US" sz="3400" dirty="0">
                <a:solidFill>
                  <a:srgbClr val="FF8000"/>
                </a:solidFill>
                <a:effectLst/>
                <a:latin typeface="Courier New" panose="02070309020205020404" pitchFamily="49" charset="0"/>
              </a:rPr>
              <a:t>0</a:t>
            </a:r>
            <a:r>
              <a:rPr lang="en-US" sz="3400" b="1" dirty="0">
                <a:solidFill>
                  <a:srgbClr val="000080"/>
                </a:solidFill>
                <a:effectLst/>
                <a:latin typeface="Courier New" panose="02070309020205020404" pitchFamily="49" charset="0"/>
              </a:rPr>
              <a:t>)</a:t>
            </a:r>
          </a:p>
          <a:p>
            <a:pPr marL="0" indent="0">
              <a:buNone/>
            </a:pPr>
            <a:r>
              <a:rPr lang="en-US" sz="3400" dirty="0">
                <a:solidFill>
                  <a:srgbClr val="000000"/>
                </a:solidFill>
                <a:effectLst/>
                <a:latin typeface="Courier New" panose="02070309020205020404" pitchFamily="49" charset="0"/>
              </a:rPr>
              <a:t>  post</a:t>
            </a:r>
            <a:r>
              <a:rPr lang="en-US" sz="3400" b="1" dirty="0">
                <a:solidFill>
                  <a:srgbClr val="000080"/>
                </a:solidFill>
                <a:effectLst/>
                <a:latin typeface="Courier New" panose="02070309020205020404" pitchFamily="49" charset="0"/>
              </a:rPr>
              <a:t>(</a:t>
            </a:r>
            <a:r>
              <a:rPr lang="en-US" sz="3400" dirty="0">
                <a:solidFill>
                  <a:srgbClr val="000000"/>
                </a:solidFill>
                <a:effectLst/>
                <a:latin typeface="Courier New" panose="02070309020205020404" pitchFamily="49" charset="0"/>
              </a:rPr>
              <a:t>ret</a:t>
            </a:r>
            <a:r>
              <a:rPr lang="en-US" sz="3400" b="1" dirty="0">
                <a:solidFill>
                  <a:srgbClr val="000080"/>
                </a:solidFill>
                <a:effectLst/>
                <a:latin typeface="Courier New" panose="02070309020205020404" pitchFamily="49" charset="0"/>
              </a:rPr>
              <a:t>:</a:t>
            </a:r>
            <a:r>
              <a:rPr lang="en-US" sz="3400" dirty="0">
                <a:solidFill>
                  <a:srgbClr val="000000"/>
                </a:solidFill>
                <a:effectLst/>
                <a:latin typeface="Courier New" panose="02070309020205020404" pitchFamily="49" charset="0"/>
              </a:rPr>
              <a:t> ret </a:t>
            </a:r>
            <a:r>
              <a:rPr lang="en-US" sz="3400" b="1" dirty="0">
                <a:solidFill>
                  <a:srgbClr val="000080"/>
                </a:solidFill>
                <a:effectLst/>
                <a:latin typeface="Courier New" panose="02070309020205020404" pitchFamily="49" charset="0"/>
              </a:rPr>
              <a:t>&lt;</a:t>
            </a:r>
            <a:r>
              <a:rPr lang="en-US" sz="3400" dirty="0">
                <a:solidFill>
                  <a:srgbClr val="000000"/>
                </a:solidFill>
                <a:effectLst/>
                <a:latin typeface="Courier New" panose="02070309020205020404" pitchFamily="49" charset="0"/>
              </a:rPr>
              <a:t> x</a:t>
            </a:r>
            <a:r>
              <a:rPr lang="en-US" sz="3400" b="1" dirty="0">
                <a:solidFill>
                  <a:srgbClr val="000080"/>
                </a:solidFill>
                <a:effectLst/>
                <a:latin typeface="Courier New" panose="02070309020205020404" pitchFamily="49" charset="0"/>
              </a:rPr>
              <a:t>);</a:t>
            </a:r>
            <a:endParaRPr lang="en-US" sz="3400" dirty="0">
              <a:effectLst/>
            </a:endParaRPr>
          </a:p>
          <a:p>
            <a:pPr marL="0" indent="0">
              <a:buNone/>
            </a:pPr>
            <a:endParaRPr lang="en-US" sz="3400" b="0" i="0" dirty="0">
              <a:solidFill>
                <a:srgbClr val="444444"/>
              </a:solidFill>
              <a:effectLst/>
              <a:latin typeface="Courier New" panose="02070309020205020404" pitchFamily="49" charset="0"/>
            </a:endParaRPr>
          </a:p>
          <a:p>
            <a:pPr marL="0" lvl="1" indent="-171450" fontAlgn="base">
              <a:lnSpc>
                <a:spcPct val="170000"/>
              </a:lnSpc>
              <a:buClr>
                <a:srgbClr val="00B0F0"/>
              </a:buClr>
              <a:buFont typeface="Arial" panose="020B0604020202020204" pitchFamily="34" charset="0"/>
              <a:buChar char="+"/>
            </a:pPr>
            <a:r>
              <a:rPr lang="en-US" sz="3200" dirty="0">
                <a:latin typeface="Montserrat" panose="00000500000000000000" pitchFamily="2" charset="0"/>
              </a:rPr>
              <a:t>Definition</a:t>
            </a:r>
          </a:p>
          <a:p>
            <a:pPr marL="0" indent="0">
              <a:buNone/>
            </a:pPr>
            <a:r>
              <a:rPr lang="fr-FR" sz="3400" dirty="0">
                <a:solidFill>
                  <a:srgbClr val="8000FF"/>
                </a:solidFill>
                <a:effectLst/>
                <a:latin typeface="Courier New" panose="02070309020205020404" pitchFamily="49" charset="0"/>
              </a:rPr>
              <a:t>double</a:t>
            </a:r>
            <a:r>
              <a:rPr lang="fr-FR" sz="3400" dirty="0">
                <a:solidFill>
                  <a:srgbClr val="000000"/>
                </a:solidFill>
                <a:effectLst/>
                <a:latin typeface="Courier New" panose="02070309020205020404" pitchFamily="49" charset="0"/>
              </a:rPr>
              <a:t> </a:t>
            </a:r>
            <a:r>
              <a:rPr lang="fr-FR" sz="3400" dirty="0" err="1">
                <a:solidFill>
                  <a:srgbClr val="000000"/>
                </a:solidFill>
                <a:effectLst/>
                <a:latin typeface="Courier New" panose="02070309020205020404" pitchFamily="49" charset="0"/>
              </a:rPr>
              <a:t>foo</a:t>
            </a:r>
            <a:r>
              <a:rPr lang="fr-FR" sz="3400" b="1" dirty="0">
                <a:solidFill>
                  <a:srgbClr val="000080"/>
                </a:solidFill>
                <a:effectLst/>
                <a:latin typeface="Courier New" panose="02070309020205020404" pitchFamily="49" charset="0"/>
              </a:rPr>
              <a:t>(</a:t>
            </a:r>
            <a:r>
              <a:rPr lang="fr-FR" sz="3400" dirty="0" err="1">
                <a:solidFill>
                  <a:srgbClr val="8000FF"/>
                </a:solidFill>
                <a:effectLst/>
                <a:latin typeface="Courier New" panose="02070309020205020404" pitchFamily="49" charset="0"/>
              </a:rPr>
              <a:t>int</a:t>
            </a:r>
            <a:r>
              <a:rPr lang="fr-FR" sz="3400" dirty="0">
                <a:solidFill>
                  <a:srgbClr val="000000"/>
                </a:solidFill>
                <a:effectLst/>
                <a:latin typeface="Courier New" panose="02070309020205020404" pitchFamily="49" charset="0"/>
              </a:rPr>
              <a:t> x</a:t>
            </a:r>
            <a:r>
              <a:rPr lang="fr-FR" sz="3400" b="1" dirty="0">
                <a:solidFill>
                  <a:srgbClr val="000080"/>
                </a:solidFill>
                <a:effectLst/>
                <a:latin typeface="Courier New" panose="02070309020205020404" pitchFamily="49" charset="0"/>
              </a:rPr>
              <a:t>)</a:t>
            </a:r>
          </a:p>
          <a:p>
            <a:pPr marL="0" indent="0">
              <a:buNone/>
            </a:pPr>
            <a:r>
              <a:rPr lang="fr-FR" sz="3400" b="1" dirty="0">
                <a:solidFill>
                  <a:srgbClr val="000080"/>
                </a:solidFill>
                <a:effectLst/>
                <a:latin typeface="Courier New" panose="02070309020205020404" pitchFamily="49" charset="0"/>
              </a:rPr>
              <a:t>{</a:t>
            </a:r>
            <a:r>
              <a:rPr lang="fr-FR" sz="3400" dirty="0">
                <a:solidFill>
                  <a:srgbClr val="000000"/>
                </a:solidFill>
                <a:effectLst/>
                <a:latin typeface="Courier New" panose="02070309020205020404" pitchFamily="49" charset="0"/>
              </a:rPr>
              <a:t> </a:t>
            </a:r>
          </a:p>
          <a:p>
            <a:pPr marL="0" indent="0">
              <a:buNone/>
            </a:pPr>
            <a:r>
              <a:rPr lang="fr-FR" sz="3400" dirty="0">
                <a:solidFill>
                  <a:srgbClr val="008000"/>
                </a:solidFill>
                <a:effectLst/>
                <a:latin typeface="Courier New" panose="02070309020205020404" pitchFamily="49" charset="0"/>
              </a:rPr>
              <a:t>  /* code */</a:t>
            </a:r>
            <a:r>
              <a:rPr lang="fr-FR" sz="3400" dirty="0">
                <a:solidFill>
                  <a:srgbClr val="000000"/>
                </a:solidFill>
                <a:effectLst/>
                <a:latin typeface="Courier New" panose="02070309020205020404" pitchFamily="49" charset="0"/>
              </a:rPr>
              <a:t> </a:t>
            </a:r>
          </a:p>
          <a:p>
            <a:pPr marL="0" indent="0">
              <a:buNone/>
            </a:pPr>
            <a:r>
              <a:rPr lang="fr-FR" sz="3400" dirty="0">
                <a:solidFill>
                  <a:srgbClr val="000000"/>
                </a:solidFill>
                <a:effectLst/>
                <a:latin typeface="Courier New" panose="02070309020205020404" pitchFamily="49" charset="0"/>
              </a:rPr>
              <a:t>  </a:t>
            </a:r>
            <a:r>
              <a:rPr lang="fr-FR" sz="3400" dirty="0" err="1">
                <a:solidFill>
                  <a:srgbClr val="000000"/>
                </a:solidFill>
                <a:effectLst/>
                <a:latin typeface="Courier New" panose="02070309020205020404" pitchFamily="49" charset="0"/>
              </a:rPr>
              <a:t>contract_assert</a:t>
            </a:r>
            <a:r>
              <a:rPr lang="fr-FR" sz="3400" b="1" dirty="0">
                <a:solidFill>
                  <a:srgbClr val="000080"/>
                </a:solidFill>
                <a:effectLst/>
                <a:latin typeface="Courier New" panose="02070309020205020404" pitchFamily="49" charset="0"/>
              </a:rPr>
              <a:t>(</a:t>
            </a:r>
            <a:r>
              <a:rPr lang="fr-FR" sz="3400" dirty="0">
                <a:solidFill>
                  <a:srgbClr val="000000"/>
                </a:solidFill>
                <a:effectLst/>
                <a:latin typeface="Courier New" panose="02070309020205020404" pitchFamily="49" charset="0"/>
              </a:rPr>
              <a:t>x </a:t>
            </a:r>
            <a:r>
              <a:rPr lang="fr-FR" sz="3400" b="1" dirty="0">
                <a:solidFill>
                  <a:srgbClr val="000080"/>
                </a:solidFill>
                <a:effectLst/>
                <a:latin typeface="Courier New" panose="02070309020205020404" pitchFamily="49" charset="0"/>
              </a:rPr>
              <a:t>&gt;</a:t>
            </a:r>
            <a:r>
              <a:rPr lang="fr-FR" sz="3400" dirty="0">
                <a:solidFill>
                  <a:srgbClr val="000000"/>
                </a:solidFill>
                <a:effectLst/>
                <a:latin typeface="Courier New" panose="02070309020205020404" pitchFamily="49" charset="0"/>
              </a:rPr>
              <a:t> j</a:t>
            </a:r>
            <a:r>
              <a:rPr lang="fr-FR" sz="3400" b="1" dirty="0">
                <a:solidFill>
                  <a:srgbClr val="000080"/>
                </a:solidFill>
                <a:effectLst/>
                <a:latin typeface="Courier New" panose="02070309020205020404" pitchFamily="49" charset="0"/>
              </a:rPr>
              <a:t>);</a:t>
            </a:r>
          </a:p>
          <a:p>
            <a:pPr marL="0" indent="0">
              <a:buNone/>
            </a:pPr>
            <a:r>
              <a:rPr lang="fr-FR" sz="3400" dirty="0">
                <a:solidFill>
                  <a:srgbClr val="000000"/>
                </a:solidFill>
                <a:effectLst/>
                <a:latin typeface="Courier New" panose="02070309020205020404" pitchFamily="49" charset="0"/>
              </a:rPr>
              <a:t>  </a:t>
            </a:r>
            <a:r>
              <a:rPr lang="fr-FR" sz="3400" dirty="0">
                <a:solidFill>
                  <a:srgbClr val="008000"/>
                </a:solidFill>
                <a:effectLst/>
                <a:latin typeface="Courier New" panose="02070309020205020404" pitchFamily="49" charset="0"/>
              </a:rPr>
              <a:t>/* code */</a:t>
            </a:r>
            <a:endParaRPr lang="fr-FR" sz="3400" dirty="0">
              <a:solidFill>
                <a:srgbClr val="000000"/>
              </a:solidFill>
              <a:latin typeface="Courier New" panose="02070309020205020404" pitchFamily="49" charset="0"/>
            </a:endParaRPr>
          </a:p>
          <a:p>
            <a:pPr marL="0" indent="0">
              <a:buNone/>
            </a:pPr>
            <a:r>
              <a:rPr lang="fr-FR" sz="3400" b="1" dirty="0">
                <a:solidFill>
                  <a:srgbClr val="000080"/>
                </a:solidFill>
                <a:effectLst/>
                <a:latin typeface="Courier New" panose="02070309020205020404" pitchFamily="49" charset="0"/>
              </a:rPr>
              <a:t>}</a:t>
            </a:r>
            <a:endParaRPr lang="fr-FR" sz="3400" dirty="0">
              <a:effectLst/>
            </a:endParaRPr>
          </a:p>
          <a:p>
            <a:pPr marL="0" indent="0">
              <a:buNone/>
            </a:pPr>
            <a:endParaRPr lang="en-US" sz="3200" dirty="0"/>
          </a:p>
          <a:p>
            <a:pPr marL="0" indent="0">
              <a:buNone/>
            </a:pPr>
            <a:endParaRPr lang="en-US" sz="3200" dirty="0"/>
          </a:p>
        </p:txBody>
      </p:sp>
      <p:pic>
        <p:nvPicPr>
          <p:cNvPr id="2" name="Picture 1">
            <a:extLst>
              <a:ext uri="{FF2B5EF4-FFF2-40B4-BE49-F238E27FC236}">
                <a16:creationId xmlns:a16="http://schemas.microsoft.com/office/drawing/2014/main" id="{E1AEA77E-11B2-5922-8B5E-BAC467440D65}"/>
              </a:ext>
            </a:extLst>
          </p:cNvPr>
          <p:cNvPicPr>
            <a:picLocks noChangeAspect="1"/>
          </p:cNvPicPr>
          <p:nvPr/>
        </p:nvPicPr>
        <p:blipFill rotWithShape="1">
          <a:blip r:embed="rId4">
            <a:alphaModFix amt="16000"/>
            <a:duotone>
              <a:prstClr val="black"/>
              <a:schemeClr val="tx2">
                <a:tint val="45000"/>
                <a:satMod val="400000"/>
              </a:schemeClr>
            </a:duotone>
          </a:blip>
          <a:srcRect l="13817" t="39147" b="-1"/>
          <a:stretch/>
        </p:blipFill>
        <p:spPr>
          <a:xfrm rot="10800000">
            <a:off x="8106822" y="4512613"/>
            <a:ext cx="4085178" cy="2345387"/>
          </a:xfrm>
          <a:prstGeom prst="rect">
            <a:avLst/>
          </a:prstGeom>
        </p:spPr>
      </p:pic>
      <p:sp>
        <p:nvSpPr>
          <p:cNvPr id="4" name="TextBox 3">
            <a:extLst>
              <a:ext uri="{FF2B5EF4-FFF2-40B4-BE49-F238E27FC236}">
                <a16:creationId xmlns:a16="http://schemas.microsoft.com/office/drawing/2014/main" id="{8635582F-7C1E-3C02-6B14-1545C30F44EB}"/>
              </a:ext>
            </a:extLst>
          </p:cNvPr>
          <p:cNvSpPr txBox="1"/>
          <p:nvPr/>
        </p:nvSpPr>
        <p:spPr>
          <a:xfrm>
            <a:off x="11572920" y="0"/>
            <a:ext cx="619080" cy="369332"/>
          </a:xfrm>
          <a:prstGeom prst="rect">
            <a:avLst/>
          </a:prstGeom>
          <a:noFill/>
        </p:spPr>
        <p:txBody>
          <a:bodyPr wrap="none" rtlCol="1">
            <a:spAutoFit/>
          </a:bodyPr>
          <a:lstStyle/>
          <a:p>
            <a:pPr algn="l"/>
            <a:r>
              <a:rPr lang="en-US" dirty="0">
                <a:solidFill>
                  <a:schemeClr val="accent4"/>
                </a:solidFill>
                <a:latin typeface="+mj-lt"/>
              </a:rPr>
              <a:t>5/26</a:t>
            </a:r>
            <a:endParaRPr lang="he-IL" dirty="0">
              <a:solidFill>
                <a:schemeClr val="accent4"/>
              </a:solidFill>
              <a:latin typeface="+mj-lt"/>
            </a:endParaRPr>
          </a:p>
        </p:txBody>
      </p:sp>
    </p:spTree>
    <p:extLst>
      <p:ext uri="{BB962C8B-B14F-4D97-AF65-F5344CB8AC3E}">
        <p14:creationId xmlns:p14="http://schemas.microsoft.com/office/powerpoint/2010/main" val="24684220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7988E6-4C42-9AED-2D96-3EE09E8A9ACD}"/>
              </a:ext>
            </a:extLst>
          </p:cNvPr>
          <p:cNvSpPr>
            <a:spLocks noGrp="1"/>
          </p:cNvSpPr>
          <p:nvPr>
            <p:ph sz="quarter" idx="4"/>
          </p:nvPr>
        </p:nvSpPr>
        <p:spPr/>
        <p:txBody>
          <a:bodyPr>
            <a:normAutofit/>
          </a:bodyPr>
          <a:lstStyle/>
          <a:p>
            <a:pPr marL="0" lvl="1" indent="-171450" fontAlgn="base">
              <a:lnSpc>
                <a:spcPct val="170000"/>
              </a:lnSpc>
              <a:buClr>
                <a:srgbClr val="00B0F0"/>
              </a:buClr>
              <a:buFont typeface="Arial" panose="020B0604020202020204" pitchFamily="34" charset="0"/>
              <a:buChar char="+"/>
            </a:pPr>
            <a:r>
              <a:rPr lang="en-US" sz="2000" dirty="0">
                <a:latin typeface="Montserrat" panose="00000500000000000000" pitchFamily="2" charset="0"/>
              </a:rPr>
              <a:t>Contracts are everywhere</a:t>
            </a:r>
          </a:p>
          <a:p>
            <a:pPr lvl="1"/>
            <a:r>
              <a:rPr lang="en-US" dirty="0">
                <a:latin typeface="Montserrat" panose="00000500000000000000" pitchFamily="2" charset="0"/>
              </a:rPr>
              <a:t>Program</a:t>
            </a:r>
            <a:r>
              <a:rPr lang="en-US" dirty="0"/>
              <a:t>  </a:t>
            </a:r>
          </a:p>
          <a:p>
            <a:pPr lvl="1"/>
            <a:r>
              <a:rPr lang="en-US" dirty="0">
                <a:latin typeface="Montserrat" panose="00000500000000000000" pitchFamily="2" charset="0"/>
              </a:rPr>
              <a:t>Object </a:t>
            </a:r>
          </a:p>
          <a:p>
            <a:pPr lvl="1"/>
            <a:r>
              <a:rPr lang="en-US" dirty="0">
                <a:latin typeface="Montserrat" panose="00000500000000000000" pitchFamily="2" charset="0"/>
              </a:rPr>
              <a:t>Input parameters</a:t>
            </a:r>
          </a:p>
          <a:p>
            <a:pPr lvl="1"/>
            <a:r>
              <a:rPr lang="en-US" dirty="0">
                <a:latin typeface="Montserrat" panose="00000500000000000000" pitchFamily="2" charset="0"/>
              </a:rPr>
              <a:t>Output parameters</a:t>
            </a:r>
          </a:p>
          <a:p>
            <a:pPr lvl="1"/>
            <a:r>
              <a:rPr lang="en-US" dirty="0">
                <a:latin typeface="Montserrat" panose="00000500000000000000" pitchFamily="2" charset="0"/>
              </a:rPr>
              <a:t>Local</a:t>
            </a:r>
          </a:p>
          <a:p>
            <a:pPr marL="0" lvl="1" indent="-171450" fontAlgn="base">
              <a:lnSpc>
                <a:spcPct val="170000"/>
              </a:lnSpc>
              <a:buClr>
                <a:srgbClr val="00B0F0"/>
              </a:buClr>
              <a:buFont typeface="Arial" panose="020B0604020202020204" pitchFamily="34" charset="0"/>
              <a:buChar char="+"/>
            </a:pPr>
            <a:r>
              <a:rPr lang="en-US" sz="2000" dirty="0">
                <a:latin typeface="Montserrat" panose="00000500000000000000" pitchFamily="2" charset="0"/>
              </a:rPr>
              <a:t>Many times contracts are given as Plain Language Comments</a:t>
            </a:r>
          </a:p>
          <a:p>
            <a:pPr marL="0" lvl="1" indent="-171450" fontAlgn="base">
              <a:lnSpc>
                <a:spcPct val="170000"/>
              </a:lnSpc>
              <a:buClr>
                <a:srgbClr val="00B0F0"/>
              </a:buClr>
              <a:buFont typeface="Arial" panose="020B0604020202020204" pitchFamily="34" charset="0"/>
              <a:buChar char="+"/>
            </a:pPr>
            <a:r>
              <a:rPr lang="en-US" sz="2000" dirty="0">
                <a:latin typeface="Montserrat" panose="00000500000000000000" pitchFamily="2" charset="0"/>
              </a:rPr>
              <a:t>Not all Contracts may be expressed in code</a:t>
            </a:r>
          </a:p>
          <a:p>
            <a:pPr lvl="1"/>
            <a:endParaRPr lang="en-US" dirty="0"/>
          </a:p>
          <a:p>
            <a:pPr lvl="1"/>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normAutofit/>
          </a:bodyPr>
          <a:lstStyle/>
          <a:p>
            <a:r>
              <a:rPr lang="en-US" sz="3200" b="1" kern="0" dirty="0">
                <a:latin typeface="Jura"/>
                <a:ea typeface="+mn-ea"/>
              </a:rPr>
              <a:t>Contracts</a:t>
            </a:r>
            <a:r>
              <a:rPr lang="en-US" sz="3200" dirty="0">
                <a:latin typeface="Montserrat" panose="00000500000000000000" pitchFamily="2" charset="0"/>
              </a:rPr>
              <a:t> </a:t>
            </a:r>
            <a:r>
              <a:rPr lang="en-US" sz="3200" b="1" kern="0" dirty="0">
                <a:latin typeface="Jura"/>
                <a:ea typeface="+mn-ea"/>
              </a:rPr>
              <a:t>are everywhere</a:t>
            </a:r>
          </a:p>
        </p:txBody>
      </p:sp>
      <p:pic>
        <p:nvPicPr>
          <p:cNvPr id="7" name="Picture 6">
            <a:extLst>
              <a:ext uri="{FF2B5EF4-FFF2-40B4-BE49-F238E27FC236}">
                <a16:creationId xmlns:a16="http://schemas.microsoft.com/office/drawing/2014/main" id="{6E5449FF-0AAE-4CC7-B7C3-A63E193A3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5394" y="1178908"/>
            <a:ext cx="3318029" cy="2250092"/>
          </a:xfrm>
          <a:prstGeom prst="roundRect">
            <a:avLst>
              <a:gd name="adj" fmla="val 8594"/>
            </a:avLst>
          </a:prstGeom>
          <a:solidFill>
            <a:srgbClr val="FFFFFF">
              <a:shade val="85000"/>
            </a:srgbClr>
          </a:solidFill>
          <a:ln>
            <a:noFill/>
          </a:ln>
          <a:effectLst/>
        </p:spPr>
      </p:pic>
      <p:sp>
        <p:nvSpPr>
          <p:cNvPr id="2" name="TextBox 1">
            <a:extLst>
              <a:ext uri="{FF2B5EF4-FFF2-40B4-BE49-F238E27FC236}">
                <a16:creationId xmlns:a16="http://schemas.microsoft.com/office/drawing/2014/main" id="{85DB1AD6-C2CA-7D52-0E06-6F39F40DDEF4}"/>
              </a:ext>
            </a:extLst>
          </p:cNvPr>
          <p:cNvSpPr txBox="1"/>
          <p:nvPr/>
        </p:nvSpPr>
        <p:spPr>
          <a:xfrm>
            <a:off x="11572920" y="0"/>
            <a:ext cx="619080" cy="369332"/>
          </a:xfrm>
          <a:prstGeom prst="rect">
            <a:avLst/>
          </a:prstGeom>
          <a:noFill/>
        </p:spPr>
        <p:txBody>
          <a:bodyPr wrap="none" rtlCol="1">
            <a:spAutoFit/>
          </a:bodyPr>
          <a:lstStyle/>
          <a:p>
            <a:pPr algn="l"/>
            <a:r>
              <a:rPr lang="en-US" dirty="0">
                <a:solidFill>
                  <a:schemeClr val="accent4"/>
                </a:solidFill>
                <a:latin typeface="+mj-lt"/>
              </a:rPr>
              <a:t>6/26</a:t>
            </a:r>
            <a:endParaRPr lang="he-IL" dirty="0">
              <a:solidFill>
                <a:schemeClr val="accent4"/>
              </a:solidFill>
              <a:latin typeface="+mj-lt"/>
            </a:endParaRPr>
          </a:p>
        </p:txBody>
      </p:sp>
    </p:spTree>
    <p:extLst>
      <p:ext uri="{BB962C8B-B14F-4D97-AF65-F5344CB8AC3E}">
        <p14:creationId xmlns:p14="http://schemas.microsoft.com/office/powerpoint/2010/main" val="315851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7988E6-4C42-9AED-2D96-3EE09E8A9ACD}"/>
              </a:ext>
            </a:extLst>
          </p:cNvPr>
          <p:cNvSpPr>
            <a:spLocks noGrp="1"/>
          </p:cNvSpPr>
          <p:nvPr>
            <p:ph sz="quarter" idx="4"/>
          </p:nvPr>
        </p:nvSpPr>
        <p:spPr/>
        <p:txBody>
          <a:bodyPr>
            <a:normAutofit/>
          </a:bodyPr>
          <a:lstStyle/>
          <a:p>
            <a:endParaRPr lang="en-US" sz="3000" dirty="0"/>
          </a:p>
          <a:p>
            <a:pPr marL="0" lvl="1" indent="-171450" fontAlgn="base">
              <a:lnSpc>
                <a:spcPct val="170000"/>
              </a:lnSpc>
              <a:buClr>
                <a:srgbClr val="00B0F0"/>
              </a:buClr>
              <a:buFont typeface="Arial" panose="020B0604020202020204" pitchFamily="34" charset="0"/>
              <a:buChar char="+"/>
            </a:pPr>
            <a:r>
              <a:rPr lang="en-US" sz="2000" dirty="0">
                <a:latin typeface="Montserrat" panose="00000500000000000000" pitchFamily="2" charset="0"/>
              </a:rPr>
              <a:t>Return type and parameters types</a:t>
            </a:r>
          </a:p>
          <a:p>
            <a:pPr marL="0" indent="0">
              <a:buNone/>
            </a:pPr>
            <a:r>
              <a:rPr lang="fr-FR" sz="2400" dirty="0">
                <a:solidFill>
                  <a:srgbClr val="8000FF"/>
                </a:solidFill>
                <a:effectLst/>
                <a:latin typeface="Courier New" panose="02070309020205020404" pitchFamily="49" charset="0"/>
              </a:rPr>
              <a:t>    double</a:t>
            </a:r>
            <a:r>
              <a:rPr lang="fr-FR" sz="2400" dirty="0">
                <a:solidFill>
                  <a:srgbClr val="000000"/>
                </a:solidFill>
                <a:effectLst/>
                <a:latin typeface="Courier New" panose="02070309020205020404" pitchFamily="49" charset="0"/>
              </a:rPr>
              <a:t> </a:t>
            </a:r>
            <a:r>
              <a:rPr lang="fr-FR" sz="2400" dirty="0" err="1">
                <a:solidFill>
                  <a:srgbClr val="000000"/>
                </a:solidFill>
                <a:effectLst/>
                <a:latin typeface="Courier New" panose="02070309020205020404" pitchFamily="49" charset="0"/>
              </a:rPr>
              <a:t>add</a:t>
            </a:r>
            <a:r>
              <a:rPr lang="fr-FR" sz="2400" b="1" dirty="0">
                <a:solidFill>
                  <a:srgbClr val="000080"/>
                </a:solidFill>
                <a:effectLst/>
                <a:latin typeface="Courier New" panose="02070309020205020404" pitchFamily="49" charset="0"/>
              </a:rPr>
              <a:t>(</a:t>
            </a:r>
            <a:r>
              <a:rPr lang="fr-FR" sz="2400" dirty="0">
                <a:solidFill>
                  <a:srgbClr val="8000FF"/>
                </a:solidFill>
                <a:effectLst/>
                <a:latin typeface="Courier New" panose="02070309020205020404" pitchFamily="49" charset="0"/>
              </a:rPr>
              <a:t>double</a:t>
            </a:r>
            <a:r>
              <a:rPr lang="fr-FR" sz="2400" dirty="0">
                <a:solidFill>
                  <a:srgbClr val="000000"/>
                </a:solidFill>
                <a:effectLst/>
                <a:latin typeface="Courier New" panose="02070309020205020404" pitchFamily="49" charset="0"/>
              </a:rPr>
              <a:t> x</a:t>
            </a:r>
            <a:r>
              <a:rPr lang="fr-FR" sz="2400" b="1" dirty="0">
                <a:solidFill>
                  <a:srgbClr val="000080"/>
                </a:solidFill>
                <a:effectLst/>
                <a:latin typeface="Courier New" panose="02070309020205020404" pitchFamily="49" charset="0"/>
              </a:rPr>
              <a:t>,</a:t>
            </a:r>
            <a:r>
              <a:rPr lang="fr-FR" sz="2400" dirty="0">
                <a:solidFill>
                  <a:srgbClr val="000000"/>
                </a:solidFill>
                <a:effectLst/>
                <a:latin typeface="Courier New" panose="02070309020205020404" pitchFamily="49" charset="0"/>
              </a:rPr>
              <a:t> </a:t>
            </a:r>
            <a:r>
              <a:rPr lang="fr-FR" sz="2400" dirty="0">
                <a:solidFill>
                  <a:srgbClr val="8000FF"/>
                </a:solidFill>
                <a:effectLst/>
                <a:latin typeface="Courier New" panose="02070309020205020404" pitchFamily="49" charset="0"/>
              </a:rPr>
              <a:t>double</a:t>
            </a:r>
            <a:r>
              <a:rPr lang="fr-FR" sz="2400" dirty="0">
                <a:solidFill>
                  <a:srgbClr val="000000"/>
                </a:solidFill>
                <a:effectLst/>
                <a:latin typeface="Courier New" panose="02070309020205020404" pitchFamily="49" charset="0"/>
              </a:rPr>
              <a:t> y</a:t>
            </a:r>
            <a:r>
              <a:rPr lang="fr-FR" sz="2400" b="1" dirty="0">
                <a:solidFill>
                  <a:srgbClr val="000080"/>
                </a:solidFill>
                <a:effectLst/>
                <a:latin typeface="Courier New" panose="02070309020205020404" pitchFamily="49" charset="0"/>
              </a:rPr>
              <a:t>);</a:t>
            </a:r>
            <a:r>
              <a:rPr lang="fr-FR" sz="2400" dirty="0">
                <a:solidFill>
                  <a:srgbClr val="000000"/>
                </a:solidFill>
                <a:effectLst/>
                <a:latin typeface="Courier New" panose="02070309020205020404" pitchFamily="49" charset="0"/>
              </a:rPr>
              <a:t> </a:t>
            </a:r>
          </a:p>
          <a:p>
            <a:pPr marL="0" indent="0">
              <a:buNone/>
            </a:pPr>
            <a:endParaRPr lang="fr-FR" sz="3600" dirty="0">
              <a:solidFill>
                <a:srgbClr val="000000"/>
              </a:solidFill>
              <a:latin typeface="Courier New" panose="02070309020205020404" pitchFamily="49" charset="0"/>
            </a:endParaRPr>
          </a:p>
          <a:p>
            <a:pPr marL="0" lvl="1" indent="-171450" fontAlgn="base">
              <a:lnSpc>
                <a:spcPct val="170000"/>
              </a:lnSpc>
              <a:buClr>
                <a:srgbClr val="00B0F0"/>
              </a:buClr>
              <a:buFont typeface="Arial" panose="020B0604020202020204" pitchFamily="34" charset="0"/>
              <a:buChar char="+"/>
            </a:pPr>
            <a:r>
              <a:rPr lang="en-US" sz="2000" dirty="0">
                <a:latin typeface="Montserrat" panose="00000500000000000000" pitchFamily="2" charset="0"/>
              </a:rPr>
              <a:t>Throwing</a:t>
            </a:r>
          </a:p>
          <a:p>
            <a:pPr marL="0" indent="0">
              <a:buNone/>
            </a:pPr>
            <a:r>
              <a:rPr lang="fr-FR" sz="2400" dirty="0">
                <a:solidFill>
                  <a:srgbClr val="8000FF"/>
                </a:solidFill>
                <a:effectLst/>
                <a:latin typeface="Courier New" panose="02070309020205020404" pitchFamily="49" charset="0"/>
              </a:rPr>
              <a:t>    </a:t>
            </a:r>
            <a:r>
              <a:rPr lang="en-US" sz="2400" dirty="0">
                <a:solidFill>
                  <a:srgbClr val="8000FF"/>
                </a:solidFill>
                <a:effectLst/>
                <a:latin typeface="Courier New" panose="02070309020205020404" pitchFamily="49" charset="0"/>
              </a:rPr>
              <a:t>void</a:t>
            </a:r>
            <a:r>
              <a:rPr lang="en-US" sz="2400" dirty="0">
                <a:solidFill>
                  <a:srgbClr val="000000"/>
                </a:solidFill>
                <a:effectLst/>
                <a:latin typeface="Courier New" panose="02070309020205020404" pitchFamily="49" charset="0"/>
              </a:rPr>
              <a:t> swap</a:t>
            </a:r>
            <a:r>
              <a:rPr lang="en-US" sz="2400" b="1" dirty="0">
                <a:solidFill>
                  <a:srgbClr val="000080"/>
                </a:solidFill>
                <a:effectLst/>
                <a:latin typeface="Courier New" panose="02070309020205020404" pitchFamily="49" charset="0"/>
              </a:rPr>
              <a:t>(</a:t>
            </a:r>
            <a:r>
              <a:rPr lang="en-US" sz="2400" dirty="0">
                <a:solidFill>
                  <a:srgbClr val="000000"/>
                </a:solidFill>
                <a:effectLst/>
                <a:latin typeface="Courier New" panose="02070309020205020404" pitchFamily="49" charset="0"/>
              </a:rPr>
              <a:t>A</a:t>
            </a:r>
            <a:r>
              <a:rPr lang="en-US" sz="2400" b="1" dirty="0">
                <a:solidFill>
                  <a:srgbClr val="000080"/>
                </a:solidFill>
                <a:effectLst/>
                <a:latin typeface="Courier New" panose="02070309020205020404" pitchFamily="49" charset="0"/>
              </a:rPr>
              <a:t>&amp;,</a:t>
            </a:r>
            <a:r>
              <a:rPr lang="en-US" sz="2400" dirty="0">
                <a:solidFill>
                  <a:srgbClr val="000000"/>
                </a:solidFill>
                <a:effectLst/>
                <a:latin typeface="Courier New" panose="02070309020205020404" pitchFamily="49" charset="0"/>
              </a:rPr>
              <a:t> A</a:t>
            </a:r>
            <a:r>
              <a:rPr lang="en-US" sz="2400" b="1" dirty="0">
                <a:solidFill>
                  <a:srgbClr val="000080"/>
                </a:solidFill>
                <a:effectLst/>
                <a:latin typeface="Courier New" panose="02070309020205020404" pitchFamily="49" charset="0"/>
              </a:rPr>
              <a:t>&amp;)</a:t>
            </a:r>
            <a:r>
              <a:rPr lang="en-US" sz="2400" dirty="0">
                <a:solidFill>
                  <a:srgbClr val="000000"/>
                </a:solidFill>
                <a:effectLst/>
                <a:latin typeface="Courier New" panose="02070309020205020404" pitchFamily="49" charset="0"/>
              </a:rPr>
              <a:t> </a:t>
            </a:r>
            <a:r>
              <a:rPr lang="en-US" sz="2400" dirty="0" err="1">
                <a:solidFill>
                  <a:srgbClr val="8000FF"/>
                </a:solidFill>
                <a:effectLst/>
                <a:latin typeface="Courier New" panose="02070309020205020404" pitchFamily="49" charset="0"/>
              </a:rPr>
              <a:t>noexcept</a:t>
            </a:r>
            <a:r>
              <a:rPr lang="en-US" sz="2400" b="1" dirty="0">
                <a:solidFill>
                  <a:srgbClr val="000080"/>
                </a:solidFill>
                <a:effectLst/>
                <a:latin typeface="Courier New" panose="02070309020205020404" pitchFamily="49" charset="0"/>
              </a:rPr>
              <a:t>;</a:t>
            </a:r>
            <a:endParaRPr lang="en-US" sz="4000" dirty="0">
              <a:effectLst/>
            </a:endParaRPr>
          </a:p>
          <a:p>
            <a:pPr marL="457200" lvl="1" indent="0">
              <a:buNone/>
            </a:pPr>
            <a:endParaRPr lang="en-US" sz="3000" dirty="0">
              <a:solidFill>
                <a:srgbClr val="000000"/>
              </a:solidFill>
              <a:highlight>
                <a:srgbClr val="FFFF00"/>
              </a:highlight>
            </a:endParaRPr>
          </a:p>
          <a:p>
            <a:pPr lvl="1"/>
            <a:endParaRPr lang="en-US" sz="3000" dirty="0">
              <a:solidFill>
                <a:srgbClr val="00B050"/>
              </a:solidFill>
            </a:endParaRPr>
          </a:p>
          <a:p>
            <a:pPr lvl="1"/>
            <a:endParaRPr lang="en-US" sz="3000" dirty="0"/>
          </a:p>
          <a:p>
            <a:pPr lvl="1"/>
            <a:endParaRPr lang="en-US" dirty="0"/>
          </a:p>
          <a:p>
            <a:pPr lvl="1"/>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normAutofit/>
          </a:bodyPr>
          <a:lstStyle/>
          <a:p>
            <a:r>
              <a:rPr lang="en-US" sz="3200" b="1" kern="0" dirty="0">
                <a:latin typeface="Jura"/>
                <a:ea typeface="+mn-ea"/>
              </a:rPr>
              <a:t>Contracts</a:t>
            </a:r>
            <a:r>
              <a:rPr lang="en-US" sz="3200" dirty="0">
                <a:latin typeface="Montserrat" panose="00000500000000000000" pitchFamily="2" charset="0"/>
              </a:rPr>
              <a:t> </a:t>
            </a:r>
            <a:r>
              <a:rPr lang="en-US" sz="3200" b="1" kern="0" dirty="0">
                <a:latin typeface="Jura"/>
                <a:ea typeface="+mn-ea"/>
              </a:rPr>
              <a:t>are everywhere (Compile time)</a:t>
            </a:r>
          </a:p>
        </p:txBody>
      </p:sp>
      <p:pic>
        <p:nvPicPr>
          <p:cNvPr id="6" name="Picture 5">
            <a:extLst>
              <a:ext uri="{FF2B5EF4-FFF2-40B4-BE49-F238E27FC236}">
                <a16:creationId xmlns:a16="http://schemas.microsoft.com/office/drawing/2014/main" id="{AAB38695-861D-4B2E-952E-61BF33E7C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902" y="2945630"/>
            <a:ext cx="3046524" cy="2284893"/>
          </a:xfrm>
          <a:prstGeom prst="roundRect">
            <a:avLst>
              <a:gd name="adj" fmla="val 8594"/>
            </a:avLst>
          </a:prstGeom>
          <a:solidFill>
            <a:srgbClr val="FFFFFF">
              <a:shade val="85000"/>
            </a:srgbClr>
          </a:solidFill>
          <a:ln>
            <a:noFill/>
          </a:ln>
          <a:effectLst/>
        </p:spPr>
      </p:pic>
      <p:pic>
        <p:nvPicPr>
          <p:cNvPr id="2" name="Picture 1">
            <a:extLst>
              <a:ext uri="{FF2B5EF4-FFF2-40B4-BE49-F238E27FC236}">
                <a16:creationId xmlns:a16="http://schemas.microsoft.com/office/drawing/2014/main" id="{2522F1ED-FA03-0E4B-1145-3739AB02B880}"/>
              </a:ext>
            </a:extLst>
          </p:cNvPr>
          <p:cNvPicPr>
            <a:picLocks noChangeAspect="1"/>
          </p:cNvPicPr>
          <p:nvPr/>
        </p:nvPicPr>
        <p:blipFill rotWithShape="1">
          <a:blip r:embed="rId3">
            <a:alphaModFix amt="16000"/>
            <a:duotone>
              <a:prstClr val="black"/>
              <a:schemeClr val="tx2">
                <a:tint val="45000"/>
                <a:satMod val="400000"/>
              </a:schemeClr>
            </a:duotone>
          </a:blip>
          <a:srcRect l="13817" t="39147" b="-1"/>
          <a:stretch/>
        </p:blipFill>
        <p:spPr>
          <a:xfrm rot="10800000">
            <a:off x="8106822" y="4512613"/>
            <a:ext cx="4085178" cy="2345387"/>
          </a:xfrm>
          <a:prstGeom prst="rect">
            <a:avLst/>
          </a:prstGeom>
          <a:effectLst/>
        </p:spPr>
      </p:pic>
      <p:sp>
        <p:nvSpPr>
          <p:cNvPr id="5" name="TextBox 4">
            <a:extLst>
              <a:ext uri="{FF2B5EF4-FFF2-40B4-BE49-F238E27FC236}">
                <a16:creationId xmlns:a16="http://schemas.microsoft.com/office/drawing/2014/main" id="{75879390-22D0-A0D2-A20F-85B79EDA3D75}"/>
              </a:ext>
            </a:extLst>
          </p:cNvPr>
          <p:cNvSpPr txBox="1"/>
          <p:nvPr/>
        </p:nvSpPr>
        <p:spPr>
          <a:xfrm>
            <a:off x="11572920" y="0"/>
            <a:ext cx="619080" cy="369332"/>
          </a:xfrm>
          <a:prstGeom prst="rect">
            <a:avLst/>
          </a:prstGeom>
          <a:noFill/>
        </p:spPr>
        <p:txBody>
          <a:bodyPr wrap="none" rtlCol="1">
            <a:spAutoFit/>
          </a:bodyPr>
          <a:lstStyle/>
          <a:p>
            <a:pPr algn="l"/>
            <a:r>
              <a:rPr lang="en-US" dirty="0">
                <a:solidFill>
                  <a:schemeClr val="accent4"/>
                </a:solidFill>
                <a:latin typeface="+mj-lt"/>
              </a:rPr>
              <a:t>7/26</a:t>
            </a:r>
            <a:endParaRPr lang="he-IL" dirty="0">
              <a:solidFill>
                <a:schemeClr val="accent4"/>
              </a:solidFill>
              <a:latin typeface="+mj-lt"/>
            </a:endParaRPr>
          </a:p>
        </p:txBody>
      </p:sp>
    </p:spTree>
    <p:extLst>
      <p:ext uri="{BB962C8B-B14F-4D97-AF65-F5344CB8AC3E}">
        <p14:creationId xmlns:p14="http://schemas.microsoft.com/office/powerpoint/2010/main" val="24001510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7988E6-4C42-9AED-2D96-3EE09E8A9ACD}"/>
              </a:ext>
            </a:extLst>
          </p:cNvPr>
          <p:cNvSpPr>
            <a:spLocks noGrp="1"/>
          </p:cNvSpPr>
          <p:nvPr>
            <p:ph sz="quarter" idx="4"/>
          </p:nvPr>
        </p:nvSpPr>
        <p:spPr/>
        <p:txBody>
          <a:bodyPr>
            <a:normAutofit/>
          </a:bodyPr>
          <a:lstStyle/>
          <a:p>
            <a:pPr marL="457200" lvl="1" indent="0">
              <a:buNone/>
            </a:pPr>
            <a:endParaRPr lang="en-US" dirty="0"/>
          </a:p>
          <a:p>
            <a:pPr marL="0" indent="0">
              <a:buNone/>
            </a:pPr>
            <a:r>
              <a:rPr lang="en-US" sz="2200" dirty="0">
                <a:solidFill>
                  <a:srgbClr val="008000"/>
                </a:solidFill>
                <a:effectLst/>
                <a:latin typeface="Courier New" panose="02070309020205020404" pitchFamily="49" charset="0"/>
              </a:rPr>
              <a:t>// x &gt; 0 &amp;&amp; return value &gt; 0</a:t>
            </a:r>
          </a:p>
          <a:p>
            <a:pPr marL="0" indent="0">
              <a:buNone/>
            </a:pPr>
            <a:r>
              <a:rPr lang="en-US" sz="2200" dirty="0">
                <a:solidFill>
                  <a:srgbClr val="8000FF"/>
                </a:solidFill>
                <a:effectLst/>
                <a:latin typeface="Courier New" panose="02070309020205020404" pitchFamily="49" charset="0"/>
              </a:rPr>
              <a:t>double</a:t>
            </a:r>
            <a:r>
              <a:rPr lang="en-US" sz="2200" dirty="0">
                <a:solidFill>
                  <a:srgbClr val="000000"/>
                </a:solidFill>
                <a:effectLst/>
                <a:latin typeface="Courier New" panose="02070309020205020404" pitchFamily="49" charset="0"/>
              </a:rPr>
              <a:t> </a:t>
            </a:r>
            <a:r>
              <a:rPr lang="en-US" sz="2200" dirty="0" err="1">
                <a:solidFill>
                  <a:srgbClr val="000000"/>
                </a:solidFill>
                <a:effectLst/>
                <a:latin typeface="Courier New" panose="02070309020205020404" pitchFamily="49" charset="0"/>
              </a:rPr>
              <a:t>my_math</a:t>
            </a:r>
            <a:r>
              <a:rPr lang="en-US" sz="2200" b="1" dirty="0">
                <a:solidFill>
                  <a:srgbClr val="000080"/>
                </a:solidFill>
                <a:effectLst/>
                <a:latin typeface="Courier New" panose="02070309020205020404" pitchFamily="49" charset="0"/>
              </a:rPr>
              <a:t>::</a:t>
            </a:r>
            <a:r>
              <a:rPr lang="en-US" sz="2200" dirty="0">
                <a:solidFill>
                  <a:srgbClr val="000000"/>
                </a:solidFill>
                <a:effectLst/>
                <a:latin typeface="Courier New" panose="02070309020205020404" pitchFamily="49" charset="0"/>
              </a:rPr>
              <a:t>sqrt</a:t>
            </a:r>
            <a:r>
              <a:rPr lang="en-US" sz="2200" b="1" dirty="0">
                <a:solidFill>
                  <a:srgbClr val="000080"/>
                </a:solidFill>
                <a:effectLst/>
                <a:latin typeface="Courier New" panose="02070309020205020404" pitchFamily="49" charset="0"/>
              </a:rPr>
              <a:t>(</a:t>
            </a:r>
            <a:r>
              <a:rPr lang="en-US" sz="2200" dirty="0">
                <a:solidFill>
                  <a:srgbClr val="8000FF"/>
                </a:solidFill>
                <a:effectLst/>
                <a:latin typeface="Courier New" panose="02070309020205020404" pitchFamily="49" charset="0"/>
              </a:rPr>
              <a:t>double</a:t>
            </a:r>
            <a:r>
              <a:rPr lang="en-US" sz="2200" dirty="0">
                <a:solidFill>
                  <a:srgbClr val="000000"/>
                </a:solidFill>
                <a:effectLst/>
                <a:latin typeface="Courier New" panose="02070309020205020404" pitchFamily="49" charset="0"/>
              </a:rPr>
              <a:t> x</a:t>
            </a:r>
            <a:r>
              <a:rPr lang="en-US" sz="2200" b="1" dirty="0">
                <a:solidFill>
                  <a:srgbClr val="000080"/>
                </a:solidFill>
                <a:effectLst/>
                <a:latin typeface="Courier New" panose="02070309020205020404" pitchFamily="49" charset="0"/>
              </a:rPr>
              <a:t>)</a:t>
            </a:r>
          </a:p>
          <a:p>
            <a:pPr marL="0" indent="0">
              <a:buNone/>
            </a:pPr>
            <a:endParaRPr lang="en-US" sz="2200" b="1" dirty="0">
              <a:solidFill>
                <a:srgbClr val="000080"/>
              </a:solidFill>
              <a:latin typeface="Courier New" panose="02070309020205020404" pitchFamily="49" charset="0"/>
            </a:endParaRPr>
          </a:p>
          <a:p>
            <a:pPr marL="0" indent="0">
              <a:buNone/>
            </a:pPr>
            <a:r>
              <a:rPr lang="en-US" sz="2200" dirty="0">
                <a:solidFill>
                  <a:srgbClr val="008000"/>
                </a:solidFill>
                <a:effectLst/>
                <a:latin typeface="Courier New" panose="02070309020205020404" pitchFamily="49" charset="0"/>
              </a:rPr>
              <a:t>// at this point p is not null for sure</a:t>
            </a:r>
          </a:p>
          <a:p>
            <a:pPr marL="0" indent="0">
              <a:buNone/>
            </a:pPr>
            <a:r>
              <a:rPr lang="en-US" sz="2200" b="1" dirty="0">
                <a:solidFill>
                  <a:srgbClr val="000080"/>
                </a:solidFill>
                <a:effectLst/>
                <a:latin typeface="Courier New" panose="02070309020205020404" pitchFamily="49" charset="0"/>
              </a:rPr>
              <a:t>*</a:t>
            </a:r>
            <a:r>
              <a:rPr lang="en-US" sz="2200" dirty="0">
                <a:solidFill>
                  <a:srgbClr val="000000"/>
                </a:solidFill>
                <a:effectLst/>
                <a:latin typeface="Courier New" panose="02070309020205020404" pitchFamily="49" charset="0"/>
              </a:rPr>
              <a:t>p </a:t>
            </a:r>
            <a:r>
              <a:rPr lang="en-US" sz="2200" b="1" dirty="0">
                <a:solidFill>
                  <a:srgbClr val="000080"/>
                </a:solidFill>
                <a:effectLst/>
                <a:latin typeface="Courier New" panose="02070309020205020404" pitchFamily="49" charset="0"/>
              </a:rPr>
              <a:t>+=</a:t>
            </a:r>
            <a:r>
              <a:rPr lang="en-US" sz="2200" dirty="0">
                <a:solidFill>
                  <a:srgbClr val="000000"/>
                </a:solidFill>
                <a:effectLst/>
                <a:latin typeface="Courier New" panose="02070309020205020404" pitchFamily="49" charset="0"/>
              </a:rPr>
              <a:t> </a:t>
            </a:r>
            <a:r>
              <a:rPr lang="en-US" sz="2200" dirty="0">
                <a:solidFill>
                  <a:srgbClr val="FF8000"/>
                </a:solidFill>
                <a:effectLst/>
                <a:latin typeface="Courier New" panose="02070309020205020404" pitchFamily="49" charset="0"/>
              </a:rPr>
              <a:t>4</a:t>
            </a:r>
            <a:r>
              <a:rPr lang="en-US" sz="2200" b="1" dirty="0">
                <a:solidFill>
                  <a:srgbClr val="000080"/>
                </a:solidFill>
                <a:effectLst/>
                <a:latin typeface="Courier New" panose="02070309020205020404" pitchFamily="49" charset="0"/>
              </a:rPr>
              <a:t>;</a:t>
            </a:r>
          </a:p>
          <a:p>
            <a:pPr marL="0" indent="0">
              <a:buNone/>
            </a:pPr>
            <a:endParaRPr lang="en-US" sz="2200" b="1" dirty="0">
              <a:solidFill>
                <a:srgbClr val="000080"/>
              </a:solidFill>
              <a:latin typeface="Courier New" panose="02070309020205020404" pitchFamily="49" charset="0"/>
            </a:endParaRPr>
          </a:p>
          <a:p>
            <a:pPr marL="0" indent="0">
              <a:buNone/>
            </a:pPr>
            <a:r>
              <a:rPr lang="en-US" sz="2200" dirty="0">
                <a:solidFill>
                  <a:srgbClr val="008000"/>
                </a:solidFill>
                <a:effectLst/>
                <a:latin typeface="Courier New" panose="02070309020205020404" pitchFamily="49" charset="0"/>
              </a:rPr>
              <a:t>// </a:t>
            </a:r>
            <a:r>
              <a:rPr lang="en-US" sz="2200" dirty="0" err="1">
                <a:solidFill>
                  <a:srgbClr val="008000"/>
                </a:solidFill>
                <a:effectLst/>
                <a:latin typeface="Courier New" panose="02070309020205020404" pitchFamily="49" charset="0"/>
              </a:rPr>
              <a:t>s.length</a:t>
            </a:r>
            <a:r>
              <a:rPr lang="en-US" sz="2200" dirty="0">
                <a:solidFill>
                  <a:srgbClr val="008000"/>
                </a:solidFill>
                <a:effectLst/>
                <a:latin typeface="Courier New" panose="02070309020205020404" pitchFamily="49" charset="0"/>
              </a:rPr>
              <a:t>() == </a:t>
            </a:r>
            <a:r>
              <a:rPr lang="en-US" sz="2200" dirty="0" err="1">
                <a:solidFill>
                  <a:srgbClr val="008000"/>
                </a:solidFill>
                <a:effectLst/>
                <a:latin typeface="Courier New" panose="02070309020205020404" pitchFamily="49" charset="0"/>
              </a:rPr>
              <a:t>ret.length</a:t>
            </a:r>
            <a:r>
              <a:rPr lang="en-US" sz="2200" dirty="0">
                <a:solidFill>
                  <a:srgbClr val="008000"/>
                </a:solidFill>
                <a:effectLst/>
                <a:latin typeface="Courier New" panose="02070309020205020404" pitchFamily="49" charset="0"/>
              </a:rPr>
              <a:t>() </a:t>
            </a:r>
            <a:r>
              <a:rPr lang="en-US" sz="2200" dirty="0">
                <a:solidFill>
                  <a:srgbClr val="008000"/>
                </a:solidFill>
                <a:latin typeface="Courier New" panose="02070309020205020404" pitchFamily="49" charset="0"/>
              </a:rPr>
              <a:t>- </a:t>
            </a:r>
            <a:r>
              <a:rPr lang="en-US" sz="2200" dirty="0">
                <a:solidFill>
                  <a:srgbClr val="008000"/>
                </a:solidFill>
                <a:effectLst/>
                <a:latin typeface="Courier New" panose="02070309020205020404" pitchFamily="49" charset="0"/>
              </a:rPr>
              <a:t>1 </a:t>
            </a:r>
          </a:p>
          <a:p>
            <a:pPr marL="0" indent="0">
              <a:buNone/>
            </a:pPr>
            <a:r>
              <a:rPr lang="en-US" sz="2200" dirty="0">
                <a:solidFill>
                  <a:srgbClr val="000000"/>
                </a:solidFill>
                <a:effectLst/>
                <a:latin typeface="Courier New" panose="02070309020205020404" pitchFamily="49" charset="0"/>
              </a:rPr>
              <a:t>string append</a:t>
            </a:r>
            <a:r>
              <a:rPr lang="en-US" sz="2200" b="1" dirty="0">
                <a:solidFill>
                  <a:srgbClr val="000080"/>
                </a:solidFill>
                <a:effectLst/>
                <a:latin typeface="Courier New" panose="02070309020205020404" pitchFamily="49" charset="0"/>
              </a:rPr>
              <a:t>(</a:t>
            </a:r>
            <a:r>
              <a:rPr lang="en-US" sz="2200" dirty="0">
                <a:solidFill>
                  <a:srgbClr val="8000FF"/>
                </a:solidFill>
                <a:effectLst/>
                <a:latin typeface="Courier New" panose="02070309020205020404" pitchFamily="49" charset="0"/>
              </a:rPr>
              <a:t>const</a:t>
            </a:r>
            <a:r>
              <a:rPr lang="en-US" sz="2200" dirty="0">
                <a:solidFill>
                  <a:srgbClr val="000000"/>
                </a:solidFill>
                <a:effectLst/>
                <a:latin typeface="Courier New" panose="02070309020205020404" pitchFamily="49" charset="0"/>
              </a:rPr>
              <a:t> string</a:t>
            </a:r>
            <a:r>
              <a:rPr lang="en-US" sz="2200" b="1" dirty="0">
                <a:solidFill>
                  <a:srgbClr val="000080"/>
                </a:solidFill>
                <a:effectLst/>
                <a:latin typeface="Courier New" panose="02070309020205020404" pitchFamily="49" charset="0"/>
              </a:rPr>
              <a:t>&amp;</a:t>
            </a:r>
            <a:r>
              <a:rPr lang="en-US" sz="2200" dirty="0">
                <a:solidFill>
                  <a:srgbClr val="000000"/>
                </a:solidFill>
                <a:effectLst/>
                <a:latin typeface="Courier New" panose="02070309020205020404" pitchFamily="49" charset="0"/>
              </a:rPr>
              <a:t> s</a:t>
            </a:r>
            <a:r>
              <a:rPr lang="en-US" sz="2200" b="1" dirty="0">
                <a:solidFill>
                  <a:srgbClr val="000080"/>
                </a:solidFill>
                <a:effectLst/>
                <a:latin typeface="Courier New" panose="02070309020205020404" pitchFamily="49" charset="0"/>
              </a:rPr>
              <a:t>,</a:t>
            </a:r>
            <a:r>
              <a:rPr lang="en-US" sz="2200" dirty="0">
                <a:solidFill>
                  <a:srgbClr val="000000"/>
                </a:solidFill>
                <a:effectLst/>
                <a:latin typeface="Courier New" panose="02070309020205020404" pitchFamily="49" charset="0"/>
              </a:rPr>
              <a:t> </a:t>
            </a:r>
            <a:r>
              <a:rPr lang="en-US" sz="2200" dirty="0">
                <a:solidFill>
                  <a:srgbClr val="8000FF"/>
                </a:solidFill>
                <a:effectLst/>
                <a:latin typeface="Courier New" panose="02070309020205020404" pitchFamily="49" charset="0"/>
              </a:rPr>
              <a:t>char</a:t>
            </a:r>
            <a:r>
              <a:rPr lang="en-US" sz="2200" dirty="0">
                <a:solidFill>
                  <a:srgbClr val="000000"/>
                </a:solidFill>
                <a:effectLst/>
                <a:latin typeface="Courier New" panose="02070309020205020404" pitchFamily="49" charset="0"/>
              </a:rPr>
              <a:t> c</a:t>
            </a:r>
            <a:r>
              <a:rPr lang="en-US" sz="2200" b="1" dirty="0">
                <a:solidFill>
                  <a:srgbClr val="000080"/>
                </a:solidFill>
                <a:effectLst/>
                <a:latin typeface="Courier New" panose="02070309020205020404" pitchFamily="49" charset="0"/>
              </a:rPr>
              <a:t>);</a:t>
            </a:r>
            <a:r>
              <a:rPr lang="en-US" sz="2200" dirty="0">
                <a:solidFill>
                  <a:srgbClr val="000000"/>
                </a:solidFill>
                <a:effectLst/>
                <a:latin typeface="Courier New" panose="02070309020205020404" pitchFamily="49" charset="0"/>
              </a:rPr>
              <a:t> </a:t>
            </a:r>
            <a:endParaRPr lang="en-US" sz="2200" dirty="0">
              <a:effectLst/>
            </a:endParaRPr>
          </a:p>
          <a:p>
            <a:pPr lvl="1"/>
            <a:endParaRPr lang="en-US" dirty="0"/>
          </a:p>
        </p:txBody>
      </p:sp>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normAutofit/>
          </a:bodyPr>
          <a:lstStyle/>
          <a:p>
            <a:r>
              <a:rPr lang="en-US" sz="3200" b="1" kern="0" dirty="0">
                <a:latin typeface="Jura"/>
                <a:ea typeface="+mn-ea"/>
              </a:rPr>
              <a:t>Contracts</a:t>
            </a:r>
            <a:r>
              <a:rPr lang="en-US" sz="3200" dirty="0">
                <a:latin typeface="Montserrat" panose="00000500000000000000" pitchFamily="2" charset="0"/>
              </a:rPr>
              <a:t> </a:t>
            </a:r>
            <a:r>
              <a:rPr lang="en-US" sz="3200" b="1" kern="0" dirty="0">
                <a:latin typeface="Jura"/>
                <a:ea typeface="+mn-ea"/>
              </a:rPr>
              <a:t>are everywhere (Runtime)  </a:t>
            </a:r>
          </a:p>
        </p:txBody>
      </p:sp>
      <p:pic>
        <p:nvPicPr>
          <p:cNvPr id="6" name="Picture 5" descr="A bird perched on a barbed wire&#10;&#10;Description automatically generated">
            <a:extLst>
              <a:ext uri="{FF2B5EF4-FFF2-40B4-BE49-F238E27FC236}">
                <a16:creationId xmlns:a16="http://schemas.microsoft.com/office/drawing/2014/main" id="{6A0CF481-DB8A-7647-12DE-FC5CEEFBC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3522" y="2118186"/>
            <a:ext cx="2745231" cy="1945917"/>
          </a:xfrm>
          <a:prstGeom prst="roundRect">
            <a:avLst>
              <a:gd name="adj" fmla="val 8594"/>
            </a:avLst>
          </a:prstGeom>
          <a:solidFill>
            <a:srgbClr val="FFFFFF">
              <a:shade val="85000"/>
            </a:srgbClr>
          </a:solidFill>
          <a:ln>
            <a:noFill/>
          </a:ln>
          <a:effectLst/>
        </p:spPr>
      </p:pic>
      <p:sp>
        <p:nvSpPr>
          <p:cNvPr id="2" name="TextBox 1">
            <a:extLst>
              <a:ext uri="{FF2B5EF4-FFF2-40B4-BE49-F238E27FC236}">
                <a16:creationId xmlns:a16="http://schemas.microsoft.com/office/drawing/2014/main" id="{BFEE16B1-2A10-D53E-7E43-C8767687CA4E}"/>
              </a:ext>
            </a:extLst>
          </p:cNvPr>
          <p:cNvSpPr txBox="1"/>
          <p:nvPr/>
        </p:nvSpPr>
        <p:spPr>
          <a:xfrm>
            <a:off x="11572920" y="0"/>
            <a:ext cx="619080" cy="369332"/>
          </a:xfrm>
          <a:prstGeom prst="rect">
            <a:avLst/>
          </a:prstGeom>
          <a:noFill/>
        </p:spPr>
        <p:txBody>
          <a:bodyPr wrap="none" rtlCol="1">
            <a:spAutoFit/>
          </a:bodyPr>
          <a:lstStyle/>
          <a:p>
            <a:pPr algn="l"/>
            <a:r>
              <a:rPr lang="en-US" dirty="0">
                <a:solidFill>
                  <a:schemeClr val="accent4"/>
                </a:solidFill>
                <a:latin typeface="+mj-lt"/>
              </a:rPr>
              <a:t>8/26</a:t>
            </a:r>
            <a:endParaRPr lang="he-IL" dirty="0">
              <a:solidFill>
                <a:schemeClr val="accent4"/>
              </a:solidFill>
              <a:latin typeface="+mj-lt"/>
            </a:endParaRPr>
          </a:p>
        </p:txBody>
      </p:sp>
    </p:spTree>
    <p:extLst>
      <p:ext uri="{BB962C8B-B14F-4D97-AF65-F5344CB8AC3E}">
        <p14:creationId xmlns:p14="http://schemas.microsoft.com/office/powerpoint/2010/main" val="1704041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97988E6-4C42-9AED-2D96-3EE09E8A9ACD}"/>
              </a:ext>
            </a:extLst>
          </p:cNvPr>
          <p:cNvSpPr>
            <a:spLocks noGrp="1"/>
          </p:cNvSpPr>
          <p:nvPr>
            <p:ph sz="quarter" idx="4"/>
          </p:nvPr>
        </p:nvSpPr>
        <p:spPr>
          <a:xfrm>
            <a:off x="640120" y="1322851"/>
            <a:ext cx="7698537" cy="4565086"/>
          </a:xfrm>
        </p:spPr>
        <p:txBody>
          <a:bodyPr>
            <a:normAutofit fontScale="77500" lnSpcReduction="20000"/>
          </a:bodyPr>
          <a:lstStyle/>
          <a:p>
            <a:pPr marL="0" lvl="1" indent="-171450" fontAlgn="base">
              <a:lnSpc>
                <a:spcPct val="120000"/>
              </a:lnSpc>
              <a:buClr>
                <a:srgbClr val="00B0F0"/>
              </a:buClr>
              <a:buFont typeface="Arial" panose="020B0604020202020204" pitchFamily="34" charset="0"/>
              <a:buChar char="+"/>
            </a:pPr>
            <a:r>
              <a:rPr lang="en-US" sz="2600" dirty="0">
                <a:latin typeface="Montserrat" panose="00000500000000000000" pitchFamily="2" charset="0"/>
              </a:rPr>
              <a:t>The Contracts feature turns plain language contracts into explicit code </a:t>
            </a:r>
            <a:br>
              <a:rPr lang="en-US" sz="2400" dirty="0">
                <a:latin typeface="Montserrat" panose="00000500000000000000" pitchFamily="2" charset="0"/>
              </a:rPr>
            </a:br>
            <a:endParaRPr lang="en-US" sz="2400" dirty="0">
              <a:latin typeface="Montserrat" panose="00000500000000000000" pitchFamily="2" charset="0"/>
            </a:endParaRPr>
          </a:p>
          <a:p>
            <a:pPr marL="0" indent="0">
              <a:buNone/>
            </a:pPr>
            <a:r>
              <a:rPr lang="en-US" sz="2600" dirty="0" err="1">
                <a:solidFill>
                  <a:srgbClr val="000000"/>
                </a:solidFill>
                <a:effectLst/>
                <a:latin typeface="Courier New" panose="02070309020205020404" pitchFamily="49" charset="0"/>
              </a:rPr>
              <a:t>contract_assert</a:t>
            </a:r>
            <a:r>
              <a:rPr lang="en-US" sz="2600" b="1" dirty="0">
                <a:solidFill>
                  <a:srgbClr val="000080"/>
                </a:solidFill>
                <a:effectLst/>
                <a:latin typeface="Courier New" panose="02070309020205020404" pitchFamily="49" charset="0"/>
              </a:rPr>
              <a:t>(</a:t>
            </a:r>
            <a:r>
              <a:rPr lang="en-US" sz="2600" dirty="0" err="1">
                <a:solidFill>
                  <a:srgbClr val="000000"/>
                </a:solidFill>
                <a:effectLst/>
                <a:latin typeface="Courier New" panose="02070309020205020404" pitchFamily="49" charset="0"/>
              </a:rPr>
              <a:t>g_initialized</a:t>
            </a:r>
            <a:r>
              <a:rPr lang="en-US" sz="2600" b="1" dirty="0">
                <a:solidFill>
                  <a:srgbClr val="000080"/>
                </a:solidFill>
                <a:effectLst/>
                <a:latin typeface="Courier New" panose="02070309020205020404" pitchFamily="49" charset="0"/>
              </a:rPr>
              <a:t>);</a:t>
            </a:r>
          </a:p>
          <a:p>
            <a:pPr marL="0" indent="0">
              <a:buNone/>
            </a:pPr>
            <a:endParaRPr lang="en-US" sz="2600" b="1" dirty="0">
              <a:solidFill>
                <a:srgbClr val="000080"/>
              </a:solidFill>
              <a:latin typeface="Courier New" panose="02070309020205020404" pitchFamily="49" charset="0"/>
            </a:endParaRPr>
          </a:p>
          <a:p>
            <a:pPr marL="0" indent="0">
              <a:buNone/>
            </a:pPr>
            <a:r>
              <a:rPr lang="en-US" sz="2600" dirty="0">
                <a:solidFill>
                  <a:srgbClr val="000000"/>
                </a:solidFill>
                <a:effectLst/>
                <a:latin typeface="Courier New" panose="02070309020205020404" pitchFamily="49" charset="0"/>
              </a:rPr>
              <a:t>reference front</a:t>
            </a:r>
            <a:r>
              <a:rPr lang="en-US" sz="2600" b="1" dirty="0">
                <a:solidFill>
                  <a:srgbClr val="000080"/>
                </a:solidFill>
                <a:effectLst/>
                <a:latin typeface="Courier New" panose="02070309020205020404" pitchFamily="49" charset="0"/>
              </a:rPr>
              <a:t>()</a:t>
            </a:r>
          </a:p>
          <a:p>
            <a:pPr marL="0" indent="0">
              <a:buNone/>
            </a:pPr>
            <a:r>
              <a:rPr lang="en-US" sz="2600" b="1" dirty="0">
                <a:solidFill>
                  <a:srgbClr val="000080"/>
                </a:solidFill>
                <a:latin typeface="Courier New" panose="02070309020205020404" pitchFamily="49" charset="0"/>
              </a:rPr>
              <a:t>  </a:t>
            </a:r>
            <a:r>
              <a:rPr lang="en-US" sz="2600" dirty="0">
                <a:solidFill>
                  <a:srgbClr val="000000"/>
                </a:solidFill>
                <a:effectLst/>
                <a:latin typeface="Courier New" panose="02070309020205020404" pitchFamily="49" charset="0"/>
              </a:rPr>
              <a:t>pre</a:t>
            </a:r>
            <a:r>
              <a:rPr lang="en-US" sz="2600" b="1" dirty="0">
                <a:solidFill>
                  <a:srgbClr val="000080"/>
                </a:solidFill>
                <a:effectLst/>
                <a:latin typeface="Courier New" panose="02070309020205020404" pitchFamily="49" charset="0"/>
              </a:rPr>
              <a:t>(</a:t>
            </a:r>
            <a:r>
              <a:rPr lang="en-US" sz="2600" b="1" dirty="0">
                <a:solidFill>
                  <a:srgbClr val="0000FF"/>
                </a:solidFill>
                <a:effectLst/>
                <a:latin typeface="Courier New" panose="02070309020205020404" pitchFamily="49" charset="0"/>
              </a:rPr>
              <a:t>not</a:t>
            </a:r>
            <a:r>
              <a:rPr lang="en-US" sz="2600" dirty="0">
                <a:solidFill>
                  <a:srgbClr val="000000"/>
                </a:solidFill>
                <a:effectLst/>
                <a:latin typeface="Courier New" panose="02070309020205020404" pitchFamily="49" charset="0"/>
              </a:rPr>
              <a:t> empty</a:t>
            </a:r>
            <a:r>
              <a:rPr lang="en-US" sz="2600" b="1" dirty="0">
                <a:solidFill>
                  <a:srgbClr val="000080"/>
                </a:solidFill>
                <a:effectLst/>
                <a:latin typeface="Courier New" panose="02070309020205020404" pitchFamily="49" charset="0"/>
              </a:rPr>
              <a:t>());</a:t>
            </a:r>
            <a:r>
              <a:rPr lang="en-US" sz="2600" dirty="0">
                <a:solidFill>
                  <a:srgbClr val="000000"/>
                </a:solidFill>
                <a:effectLst/>
                <a:latin typeface="Courier New" panose="02070309020205020404" pitchFamily="49" charset="0"/>
              </a:rPr>
              <a:t> </a:t>
            </a:r>
          </a:p>
          <a:p>
            <a:pPr marL="0" indent="0">
              <a:buNone/>
            </a:pPr>
            <a:endParaRPr lang="en-US" sz="2600" dirty="0">
              <a:solidFill>
                <a:srgbClr val="000000"/>
              </a:solidFill>
              <a:latin typeface="Courier New" panose="02070309020205020404" pitchFamily="49" charset="0"/>
            </a:endParaRPr>
          </a:p>
          <a:p>
            <a:pPr marL="0" indent="0">
              <a:buNone/>
            </a:pPr>
            <a:r>
              <a:rPr lang="en-US" sz="2600" dirty="0">
                <a:solidFill>
                  <a:srgbClr val="8000FF"/>
                </a:solidFill>
                <a:effectLst/>
                <a:latin typeface="Courier New" panose="02070309020205020404" pitchFamily="49" charset="0"/>
              </a:rPr>
              <a:t>double</a:t>
            </a:r>
            <a:r>
              <a:rPr lang="en-US" sz="2600" dirty="0">
                <a:solidFill>
                  <a:srgbClr val="000000"/>
                </a:solidFill>
                <a:effectLst/>
                <a:latin typeface="Courier New" panose="02070309020205020404" pitchFamily="49" charset="0"/>
              </a:rPr>
              <a:t> sqrt</a:t>
            </a:r>
            <a:r>
              <a:rPr lang="en-US" sz="2600" b="1" dirty="0">
                <a:solidFill>
                  <a:srgbClr val="000080"/>
                </a:solidFill>
                <a:effectLst/>
                <a:latin typeface="Courier New" panose="02070309020205020404" pitchFamily="49" charset="0"/>
              </a:rPr>
              <a:t>(</a:t>
            </a:r>
            <a:r>
              <a:rPr lang="en-US" sz="2600" dirty="0">
                <a:solidFill>
                  <a:srgbClr val="8000FF"/>
                </a:solidFill>
                <a:effectLst/>
                <a:latin typeface="Courier New" panose="02070309020205020404" pitchFamily="49" charset="0"/>
              </a:rPr>
              <a:t>double</a:t>
            </a:r>
            <a:r>
              <a:rPr lang="en-US" sz="2600" dirty="0">
                <a:solidFill>
                  <a:srgbClr val="000000"/>
                </a:solidFill>
                <a:effectLst/>
                <a:latin typeface="Courier New" panose="02070309020205020404" pitchFamily="49" charset="0"/>
              </a:rPr>
              <a:t> x</a:t>
            </a:r>
            <a:r>
              <a:rPr lang="en-US" sz="2600" b="1" dirty="0">
                <a:solidFill>
                  <a:srgbClr val="000080"/>
                </a:solidFill>
                <a:effectLst/>
                <a:latin typeface="Courier New" panose="02070309020205020404" pitchFamily="49" charset="0"/>
              </a:rPr>
              <a:t>)</a:t>
            </a:r>
          </a:p>
          <a:p>
            <a:pPr marL="0" indent="0">
              <a:buNone/>
            </a:pPr>
            <a:r>
              <a:rPr lang="en-US" sz="2600" b="1" dirty="0">
                <a:solidFill>
                  <a:srgbClr val="000080"/>
                </a:solidFill>
                <a:latin typeface="Courier New" panose="02070309020205020404" pitchFamily="49" charset="0"/>
              </a:rPr>
              <a:t>  </a:t>
            </a:r>
            <a:r>
              <a:rPr lang="en-US" sz="2600" dirty="0">
                <a:solidFill>
                  <a:srgbClr val="000000"/>
                </a:solidFill>
                <a:effectLst/>
                <a:latin typeface="Courier New" panose="02070309020205020404" pitchFamily="49" charset="0"/>
              </a:rPr>
              <a:t>pre</a:t>
            </a:r>
            <a:r>
              <a:rPr lang="en-US" sz="2600" b="1" dirty="0">
                <a:solidFill>
                  <a:srgbClr val="000080"/>
                </a:solidFill>
                <a:effectLst/>
                <a:latin typeface="Courier New" panose="02070309020205020404" pitchFamily="49" charset="0"/>
              </a:rPr>
              <a:t>(</a:t>
            </a:r>
            <a:r>
              <a:rPr lang="en-US" sz="2600" dirty="0">
                <a:solidFill>
                  <a:srgbClr val="000000"/>
                </a:solidFill>
                <a:effectLst/>
                <a:latin typeface="Courier New" panose="02070309020205020404" pitchFamily="49" charset="0"/>
              </a:rPr>
              <a:t>x </a:t>
            </a:r>
            <a:r>
              <a:rPr lang="en-US" sz="2600" b="1" dirty="0">
                <a:solidFill>
                  <a:srgbClr val="000080"/>
                </a:solidFill>
                <a:effectLst/>
                <a:latin typeface="Courier New" panose="02070309020205020404" pitchFamily="49" charset="0"/>
              </a:rPr>
              <a:t>&gt;</a:t>
            </a:r>
            <a:r>
              <a:rPr lang="en-US" sz="2600" dirty="0">
                <a:solidFill>
                  <a:srgbClr val="000000"/>
                </a:solidFill>
                <a:effectLst/>
                <a:latin typeface="Courier New" panose="02070309020205020404" pitchFamily="49" charset="0"/>
              </a:rPr>
              <a:t> </a:t>
            </a:r>
            <a:r>
              <a:rPr lang="en-US" sz="2600" dirty="0">
                <a:solidFill>
                  <a:srgbClr val="FF8000"/>
                </a:solidFill>
                <a:effectLst/>
                <a:latin typeface="Courier New" panose="02070309020205020404" pitchFamily="49" charset="0"/>
              </a:rPr>
              <a:t>0</a:t>
            </a:r>
            <a:r>
              <a:rPr lang="en-US" sz="2600" b="1" dirty="0">
                <a:solidFill>
                  <a:srgbClr val="000080"/>
                </a:solidFill>
                <a:effectLst/>
                <a:latin typeface="Courier New" panose="02070309020205020404" pitchFamily="49" charset="0"/>
              </a:rPr>
              <a:t>)</a:t>
            </a:r>
          </a:p>
          <a:p>
            <a:pPr marL="0" indent="0">
              <a:buNone/>
            </a:pPr>
            <a:r>
              <a:rPr lang="en-US" sz="2600" b="1" dirty="0">
                <a:solidFill>
                  <a:srgbClr val="000080"/>
                </a:solidFill>
                <a:latin typeface="Courier New" panose="02070309020205020404" pitchFamily="49" charset="0"/>
              </a:rPr>
              <a:t>  </a:t>
            </a:r>
            <a:r>
              <a:rPr lang="en-US" sz="2600" dirty="0">
                <a:solidFill>
                  <a:srgbClr val="000000"/>
                </a:solidFill>
                <a:effectLst/>
                <a:latin typeface="Courier New" panose="02070309020205020404" pitchFamily="49" charset="0"/>
              </a:rPr>
              <a:t>post</a:t>
            </a:r>
            <a:r>
              <a:rPr lang="en-US" sz="2600" b="1" dirty="0">
                <a:solidFill>
                  <a:srgbClr val="000080"/>
                </a:solidFill>
                <a:effectLst/>
                <a:latin typeface="Courier New" panose="02070309020205020404" pitchFamily="49" charset="0"/>
              </a:rPr>
              <a:t>(</a:t>
            </a:r>
            <a:r>
              <a:rPr lang="en-US" sz="2600" dirty="0">
                <a:solidFill>
                  <a:srgbClr val="000000"/>
                </a:solidFill>
                <a:effectLst/>
                <a:latin typeface="Courier New" panose="02070309020205020404" pitchFamily="49" charset="0"/>
              </a:rPr>
              <a:t>r</a:t>
            </a:r>
            <a:r>
              <a:rPr lang="en-US" sz="2600" b="1" dirty="0">
                <a:solidFill>
                  <a:srgbClr val="000080"/>
                </a:solidFill>
                <a:effectLst/>
                <a:latin typeface="Courier New" panose="02070309020205020404" pitchFamily="49" charset="0"/>
              </a:rPr>
              <a:t>:</a:t>
            </a:r>
            <a:r>
              <a:rPr lang="en-US" sz="2600" dirty="0">
                <a:solidFill>
                  <a:srgbClr val="000000"/>
                </a:solidFill>
                <a:effectLst/>
                <a:latin typeface="Courier New" panose="02070309020205020404" pitchFamily="49" charset="0"/>
              </a:rPr>
              <a:t> r </a:t>
            </a:r>
            <a:r>
              <a:rPr lang="en-US" sz="2600" b="1" dirty="0">
                <a:solidFill>
                  <a:srgbClr val="000080"/>
                </a:solidFill>
                <a:effectLst/>
                <a:latin typeface="Courier New" panose="02070309020205020404" pitchFamily="49" charset="0"/>
              </a:rPr>
              <a:t>&gt;</a:t>
            </a:r>
            <a:r>
              <a:rPr lang="en-US" sz="2600" dirty="0">
                <a:solidFill>
                  <a:srgbClr val="000000"/>
                </a:solidFill>
                <a:effectLst/>
                <a:latin typeface="Courier New" panose="02070309020205020404" pitchFamily="49" charset="0"/>
              </a:rPr>
              <a:t> </a:t>
            </a:r>
            <a:r>
              <a:rPr lang="en-US" sz="2600" dirty="0">
                <a:solidFill>
                  <a:srgbClr val="FF8000"/>
                </a:solidFill>
                <a:effectLst/>
                <a:latin typeface="Courier New" panose="02070309020205020404" pitchFamily="49" charset="0"/>
              </a:rPr>
              <a:t>0</a:t>
            </a:r>
            <a:r>
              <a:rPr lang="en-US" sz="2600" b="1" dirty="0">
                <a:solidFill>
                  <a:srgbClr val="000080"/>
                </a:solidFill>
                <a:effectLst/>
                <a:latin typeface="Courier New" panose="02070309020205020404" pitchFamily="49" charset="0"/>
              </a:rPr>
              <a:t>);</a:t>
            </a:r>
          </a:p>
          <a:p>
            <a:pPr marL="0" indent="0">
              <a:buNone/>
            </a:pPr>
            <a:endParaRPr lang="en-US" sz="2600" b="1" dirty="0">
              <a:solidFill>
                <a:srgbClr val="000080"/>
              </a:solidFill>
              <a:latin typeface="Courier New" panose="02070309020205020404" pitchFamily="49" charset="0"/>
            </a:endParaRPr>
          </a:p>
          <a:p>
            <a:pPr marL="0" indent="0">
              <a:buNone/>
            </a:pPr>
            <a:r>
              <a:rPr lang="en-US" sz="2600" dirty="0">
                <a:solidFill>
                  <a:srgbClr val="8000FF"/>
                </a:solidFill>
                <a:effectLst/>
                <a:latin typeface="Courier New" panose="02070309020205020404" pitchFamily="49" charset="0"/>
              </a:rPr>
              <a:t>int</a:t>
            </a:r>
            <a:r>
              <a:rPr lang="en-US" sz="2600" b="1" dirty="0">
                <a:solidFill>
                  <a:srgbClr val="000080"/>
                </a:solidFill>
                <a:effectLst/>
                <a:latin typeface="Courier New" panose="02070309020205020404" pitchFamily="49" charset="0"/>
              </a:rPr>
              <a:t>&amp;</a:t>
            </a:r>
            <a:r>
              <a:rPr lang="en-US" sz="2600" dirty="0">
                <a:solidFill>
                  <a:srgbClr val="000000"/>
                </a:solidFill>
                <a:effectLst/>
                <a:latin typeface="Courier New" panose="02070309020205020404" pitchFamily="49" charset="0"/>
              </a:rPr>
              <a:t> </a:t>
            </a:r>
            <a:r>
              <a:rPr lang="en-US" sz="2600" dirty="0" err="1">
                <a:solidFill>
                  <a:srgbClr val="000000"/>
                </a:solidFill>
                <a:effectLst/>
                <a:latin typeface="Courier New" panose="02070309020205020404" pitchFamily="49" charset="0"/>
              </a:rPr>
              <a:t>i</a:t>
            </a:r>
            <a:r>
              <a:rPr lang="en-US" sz="2600" dirty="0">
                <a:solidFill>
                  <a:srgbClr val="000000"/>
                </a:solidFill>
                <a:effectLst/>
                <a:latin typeface="Courier New" panose="02070309020205020404" pitchFamily="49" charset="0"/>
              </a:rPr>
              <a:t> </a:t>
            </a:r>
            <a:r>
              <a:rPr lang="en-US" sz="2600" b="1" dirty="0">
                <a:solidFill>
                  <a:srgbClr val="000080"/>
                </a:solidFill>
                <a:effectLst/>
                <a:latin typeface="Courier New" panose="02070309020205020404" pitchFamily="49" charset="0"/>
              </a:rPr>
              <a:t>=</a:t>
            </a:r>
            <a:r>
              <a:rPr lang="en-US" sz="2600" dirty="0">
                <a:solidFill>
                  <a:srgbClr val="000000"/>
                </a:solidFill>
                <a:effectLst/>
                <a:latin typeface="Courier New" panose="02070309020205020404" pitchFamily="49" charset="0"/>
              </a:rPr>
              <a:t> </a:t>
            </a:r>
            <a:r>
              <a:rPr lang="en-US" sz="2600" b="1" dirty="0">
                <a:solidFill>
                  <a:srgbClr val="000080"/>
                </a:solidFill>
                <a:effectLst/>
                <a:latin typeface="Courier New" panose="02070309020205020404" pitchFamily="49" charset="0"/>
              </a:rPr>
              <a:t>(</a:t>
            </a:r>
            <a:r>
              <a:rPr lang="en-US" sz="2600" dirty="0" err="1">
                <a:solidFill>
                  <a:srgbClr val="000000"/>
                </a:solidFill>
                <a:effectLst/>
                <a:latin typeface="Courier New" panose="02070309020205020404" pitchFamily="49" charset="0"/>
              </a:rPr>
              <a:t>contract_assert</a:t>
            </a:r>
            <a:r>
              <a:rPr lang="en-US" sz="2600" b="1" dirty="0">
                <a:solidFill>
                  <a:srgbClr val="000080"/>
                </a:solidFill>
                <a:effectLst/>
                <a:latin typeface="Courier New" panose="02070309020205020404" pitchFamily="49" charset="0"/>
              </a:rPr>
              <a:t>(</a:t>
            </a:r>
            <a:r>
              <a:rPr lang="en-US" sz="2600" dirty="0">
                <a:solidFill>
                  <a:srgbClr val="000000"/>
                </a:solidFill>
                <a:effectLst/>
                <a:latin typeface="Courier New" panose="02070309020205020404" pitchFamily="49" charset="0"/>
              </a:rPr>
              <a:t>p</a:t>
            </a:r>
            <a:r>
              <a:rPr lang="en-US" sz="2600" b="1" dirty="0">
                <a:solidFill>
                  <a:srgbClr val="000080"/>
                </a:solidFill>
                <a:effectLst/>
                <a:latin typeface="Courier New" panose="02070309020205020404" pitchFamily="49" charset="0"/>
              </a:rPr>
              <a:t>!=</a:t>
            </a:r>
            <a:r>
              <a:rPr lang="en-US" sz="2600" b="1" dirty="0" err="1">
                <a:solidFill>
                  <a:srgbClr val="0000FF"/>
                </a:solidFill>
                <a:effectLst/>
                <a:latin typeface="Courier New" panose="02070309020205020404" pitchFamily="49" charset="0"/>
              </a:rPr>
              <a:t>nullptr</a:t>
            </a:r>
            <a:r>
              <a:rPr lang="en-US" sz="2600" b="1" dirty="0">
                <a:solidFill>
                  <a:srgbClr val="000080"/>
                </a:solidFill>
                <a:effectLst/>
                <a:latin typeface="Courier New" panose="02070309020205020404" pitchFamily="49" charset="0"/>
              </a:rPr>
              <a:t>),</a:t>
            </a:r>
            <a:r>
              <a:rPr lang="en-US" sz="2600" dirty="0">
                <a:solidFill>
                  <a:srgbClr val="000000"/>
                </a:solidFill>
                <a:effectLst/>
                <a:latin typeface="Courier New" panose="02070309020205020404" pitchFamily="49" charset="0"/>
              </a:rPr>
              <a:t> </a:t>
            </a:r>
            <a:r>
              <a:rPr lang="en-US" sz="2600" b="1" dirty="0">
                <a:solidFill>
                  <a:srgbClr val="000080"/>
                </a:solidFill>
                <a:effectLst/>
                <a:latin typeface="Courier New" panose="02070309020205020404" pitchFamily="49" charset="0"/>
              </a:rPr>
              <a:t>*</a:t>
            </a:r>
            <a:r>
              <a:rPr lang="en-US" sz="2600" dirty="0">
                <a:solidFill>
                  <a:srgbClr val="000000"/>
                </a:solidFill>
                <a:effectLst/>
                <a:latin typeface="Courier New" panose="02070309020205020404" pitchFamily="49" charset="0"/>
              </a:rPr>
              <a:t>p</a:t>
            </a:r>
            <a:r>
              <a:rPr lang="en-US" sz="2600" b="1" dirty="0">
                <a:solidFill>
                  <a:srgbClr val="000080"/>
                </a:solidFill>
                <a:effectLst/>
                <a:latin typeface="Courier New" panose="02070309020205020404" pitchFamily="49" charset="0"/>
              </a:rPr>
              <a:t>);</a:t>
            </a:r>
            <a:r>
              <a:rPr lang="en-US" sz="2600" dirty="0">
                <a:solidFill>
                  <a:srgbClr val="000000"/>
                </a:solidFill>
                <a:effectLst/>
                <a:latin typeface="Courier New" panose="02070309020205020404" pitchFamily="49" charset="0"/>
              </a:rPr>
              <a:t> </a:t>
            </a:r>
            <a:endParaRPr lang="en-US" sz="3000" dirty="0">
              <a:effectLst/>
            </a:endParaRPr>
          </a:p>
          <a:p>
            <a:pPr marL="457200" lvl="1" indent="0">
              <a:buNone/>
            </a:pPr>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73CFA1FE-7168-F528-2850-E26321161C18}"/>
              </a:ext>
            </a:extLst>
          </p:cNvPr>
          <p:cNvSpPr>
            <a:spLocks noGrp="1"/>
          </p:cNvSpPr>
          <p:nvPr>
            <p:ph type="title"/>
          </p:nvPr>
        </p:nvSpPr>
        <p:spPr/>
        <p:txBody>
          <a:bodyPr/>
          <a:lstStyle/>
          <a:p>
            <a:r>
              <a:rPr lang="en-US" sz="3200" b="1" kern="0" dirty="0">
                <a:latin typeface="Jura"/>
                <a:ea typeface="+mn-ea"/>
              </a:rPr>
              <a:t>Contracts Facility: To Code</a:t>
            </a:r>
          </a:p>
        </p:txBody>
      </p:sp>
      <p:pic>
        <p:nvPicPr>
          <p:cNvPr id="11" name="Picture 10">
            <a:extLst>
              <a:ext uri="{FF2B5EF4-FFF2-40B4-BE49-F238E27FC236}">
                <a16:creationId xmlns:a16="http://schemas.microsoft.com/office/drawing/2014/main" id="{3E5A61A7-6AEB-43B1-8E20-788CBD377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5052" y="1893672"/>
            <a:ext cx="3336647" cy="2502485"/>
          </a:xfrm>
          <a:prstGeom prst="roundRect">
            <a:avLst>
              <a:gd name="adj" fmla="val 8594"/>
            </a:avLst>
          </a:prstGeom>
          <a:solidFill>
            <a:srgbClr val="FFFFFF">
              <a:shade val="85000"/>
            </a:srgbClr>
          </a:solidFill>
          <a:ln>
            <a:noFill/>
          </a:ln>
          <a:effectLst/>
        </p:spPr>
      </p:pic>
      <p:sp>
        <p:nvSpPr>
          <p:cNvPr id="2" name="TextBox 1">
            <a:extLst>
              <a:ext uri="{FF2B5EF4-FFF2-40B4-BE49-F238E27FC236}">
                <a16:creationId xmlns:a16="http://schemas.microsoft.com/office/drawing/2014/main" id="{EA14B273-5332-1212-F7BB-48F2ED728547}"/>
              </a:ext>
            </a:extLst>
          </p:cNvPr>
          <p:cNvSpPr txBox="1"/>
          <p:nvPr/>
        </p:nvSpPr>
        <p:spPr>
          <a:xfrm>
            <a:off x="11572920" y="0"/>
            <a:ext cx="619080" cy="369332"/>
          </a:xfrm>
          <a:prstGeom prst="rect">
            <a:avLst/>
          </a:prstGeom>
          <a:noFill/>
        </p:spPr>
        <p:txBody>
          <a:bodyPr wrap="none" rtlCol="1">
            <a:spAutoFit/>
          </a:bodyPr>
          <a:lstStyle/>
          <a:p>
            <a:pPr algn="l"/>
            <a:r>
              <a:rPr lang="en-US" dirty="0">
                <a:solidFill>
                  <a:schemeClr val="accent4"/>
                </a:solidFill>
                <a:latin typeface="+mj-lt"/>
              </a:rPr>
              <a:t>9/26</a:t>
            </a:r>
            <a:endParaRPr lang="he-IL" dirty="0">
              <a:solidFill>
                <a:schemeClr val="accent4"/>
              </a:solidFill>
              <a:latin typeface="+mj-lt"/>
            </a:endParaRPr>
          </a:p>
        </p:txBody>
      </p:sp>
    </p:spTree>
    <p:extLst>
      <p:ext uri="{BB962C8B-B14F-4D97-AF65-F5344CB8AC3E}">
        <p14:creationId xmlns:p14="http://schemas.microsoft.com/office/powerpoint/2010/main" val="1445413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Beyeonics PowerPoint Template Nov 22 ">
  <a:themeElements>
    <a:clrScheme name="Custom 5">
      <a:dk1>
        <a:srgbClr val="000000"/>
      </a:dk1>
      <a:lt1>
        <a:srgbClr val="FFFFFF"/>
      </a:lt1>
      <a:dk2>
        <a:srgbClr val="000000"/>
      </a:dk2>
      <a:lt2>
        <a:srgbClr val="F8F8F8"/>
      </a:lt2>
      <a:accent1>
        <a:srgbClr val="E6E6E6"/>
      </a:accent1>
      <a:accent2>
        <a:srgbClr val="00B0F0"/>
      </a:accent2>
      <a:accent3>
        <a:srgbClr val="7F7F7F"/>
      </a:accent3>
      <a:accent4>
        <a:srgbClr val="000000"/>
      </a:accent4>
      <a:accent5>
        <a:srgbClr val="F2F2F2"/>
      </a:accent5>
      <a:accent6>
        <a:srgbClr val="F2F2F2"/>
      </a:accent6>
      <a:hlink>
        <a:srgbClr val="00B0F0"/>
      </a:hlink>
      <a:folHlink>
        <a:srgbClr val="00B0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1">
        <a:spAutoFit/>
      </a:bodyPr>
      <a:lstStyle>
        <a:defPPr algn="l">
          <a:defRPr dirty="0">
            <a:solidFill>
              <a:schemeClr val="accent4"/>
            </a:solidFill>
            <a:latin typeface="+mj-lt"/>
          </a:defRPr>
        </a:defPPr>
      </a:lstStyle>
    </a:txDef>
  </a:objectDefaults>
  <a:extraClrSchemeLst/>
  <a:extLst>
    <a:ext uri="{05A4C25C-085E-4340-85A3-A5531E510DB2}">
      <thm15:themeFamily xmlns:thm15="http://schemas.microsoft.com/office/thememl/2012/main" name="Beyeonics PowerPoint Template" id="{76AF49F5-54F2-4365-9481-1BF5C0492CAF}" vid="{43FA94A7-EB8A-414E-BA54-215E83AA7C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1EC184F84003E47A6A12C9B89A80BBC" ma:contentTypeVersion="9" ma:contentTypeDescription="Create a new document." ma:contentTypeScope="" ma:versionID="7e2f8d0eb26d9db36c413d8262287aac">
  <xsd:schema xmlns:xsd="http://www.w3.org/2001/XMLSchema" xmlns:xs="http://www.w3.org/2001/XMLSchema" xmlns:p="http://schemas.microsoft.com/office/2006/metadata/properties" xmlns:ns3="0517ba5b-48d5-423c-82a9-f6e6b4d80301" xmlns:ns4="d06f8795-e5d5-4ebb-9a9a-b91e6717d248" targetNamespace="http://schemas.microsoft.com/office/2006/metadata/properties" ma:root="true" ma:fieldsID="f4dd449522ff05eab172455f1fd7a00a" ns3:_="" ns4:_="">
    <xsd:import namespace="0517ba5b-48d5-423c-82a9-f6e6b4d80301"/>
    <xsd:import namespace="d06f8795-e5d5-4ebb-9a9a-b91e6717d24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LengthInSecond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17ba5b-48d5-423c-82a9-f6e6b4d803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6f8795-e5d5-4ebb-9a9a-b91e6717d24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0517ba5b-48d5-423c-82a9-f6e6b4d80301" xsi:nil="true"/>
  </documentManagement>
</p:properties>
</file>

<file path=customXml/itemProps1.xml><?xml version="1.0" encoding="utf-8"?>
<ds:datastoreItem xmlns:ds="http://schemas.openxmlformats.org/officeDocument/2006/customXml" ds:itemID="{2AE61D3B-D15E-4BC6-9658-E0FE1507B7EF}">
  <ds:schemaRefs>
    <ds:schemaRef ds:uri="http://schemas.microsoft.com/sharepoint/v3/contenttype/forms"/>
  </ds:schemaRefs>
</ds:datastoreItem>
</file>

<file path=customXml/itemProps2.xml><?xml version="1.0" encoding="utf-8"?>
<ds:datastoreItem xmlns:ds="http://schemas.openxmlformats.org/officeDocument/2006/customXml" ds:itemID="{1E471F19-F561-43D1-8143-A375CE2CCA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17ba5b-48d5-423c-82a9-f6e6b4d80301"/>
    <ds:schemaRef ds:uri="d06f8795-e5d5-4ebb-9a9a-b91e6717d2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D1497A-2B75-43A9-A6A8-42FF4C96204C}">
  <ds:schemaRefs>
    <ds:schemaRef ds:uri="http://schemas.microsoft.com/office/2006/documentManagement/types"/>
    <ds:schemaRef ds:uri="d06f8795-e5d5-4ebb-9a9a-b91e6717d248"/>
    <ds:schemaRef ds:uri="http://purl.org/dc/terms/"/>
    <ds:schemaRef ds:uri="http://schemas.microsoft.com/office/infopath/2007/PartnerControls"/>
    <ds:schemaRef ds:uri="http://purl.org/dc/elements/1.1/"/>
    <ds:schemaRef ds:uri="http://purl.org/dc/dcmitype/"/>
    <ds:schemaRef ds:uri="http://schemas.openxmlformats.org/package/2006/metadata/core-properties"/>
    <ds:schemaRef ds:uri="0517ba5b-48d5-423c-82a9-f6e6b4d8030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Beyeonics PowerPoint Template</Template>
  <TotalTime>2526</TotalTime>
  <Words>1484</Words>
  <Application>Microsoft Office PowerPoint</Application>
  <PresentationFormat>Widescreen</PresentationFormat>
  <Paragraphs>295</Paragraphs>
  <Slides>26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Courier New</vt:lpstr>
      <vt:lpstr>Jura</vt:lpstr>
      <vt:lpstr>Montserrat</vt:lpstr>
      <vt:lpstr>Noto Sans Mono</vt:lpstr>
      <vt:lpstr>Beyeonics PowerPoint Template Nov 22 </vt:lpstr>
      <vt:lpstr>PowerPoint Presentation</vt:lpstr>
      <vt:lpstr>Introduction to C++26, Contracts MVP</vt:lpstr>
      <vt:lpstr>Introduction to C++26, Contracts MVP</vt:lpstr>
      <vt:lpstr>Contracts Target: Find Bugs (at runtime)</vt:lpstr>
      <vt:lpstr>Syntax (In a Nutshell)</vt:lpstr>
      <vt:lpstr>Contracts are everywhere</vt:lpstr>
      <vt:lpstr>Contracts are everywhere (Compile time)</vt:lpstr>
      <vt:lpstr>Contracts are everywhere (Runtime)  </vt:lpstr>
      <vt:lpstr>Contracts Facility: To Code</vt:lpstr>
      <vt:lpstr>Contracts Facility: To Code, not always possible</vt:lpstr>
      <vt:lpstr>Narrow and Wide Contracts</vt:lpstr>
      <vt:lpstr>Narrow and Wide Contracts</vt:lpstr>
      <vt:lpstr>Contract violation results in Undefined Behavior</vt:lpstr>
      <vt:lpstr>Contract violation results in Undefined Behavior</vt:lpstr>
      <vt:lpstr>Contract Violation Handler</vt:lpstr>
      <vt:lpstr>Contracts Facility: UB  Well Defined</vt:lpstr>
      <vt:lpstr>Controlling Contracts: enforce, observe, ignore</vt:lpstr>
      <vt:lpstr>Controlling Contracts: enforce, observe, ignore</vt:lpstr>
      <vt:lpstr>Contracts Checks: No Transformation</vt:lpstr>
      <vt:lpstr>Contracts Checks: Side Effects</vt:lpstr>
      <vt:lpstr>Constant Evaluation</vt:lpstr>
      <vt:lpstr>Virtual Functions</vt:lpstr>
      <vt:lpstr>Virtual Functions</vt:lpstr>
      <vt:lpstr>Throwing Contract Violation Handler</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Contracts</dc:title>
  <dc:creator>Ran Regev</dc:creator>
  <cp:lastModifiedBy>Mor Benita</cp:lastModifiedBy>
  <cp:revision>4</cp:revision>
  <dcterms:created xsi:type="dcterms:W3CDTF">2023-12-29T07:24:55Z</dcterms:created>
  <dcterms:modified xsi:type="dcterms:W3CDTF">2024-01-23T12:28:23Z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0x01010031EC184F84003E47A6A12C9B89A80BBC</vt:lpwstr>
  </property>
</Properties>
</file>